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7" r:id="rId2"/>
    <p:sldId id="259" r:id="rId3"/>
    <p:sldId id="290" r:id="rId4"/>
    <p:sldId id="271" r:id="rId5"/>
    <p:sldId id="383" r:id="rId6"/>
    <p:sldId id="384" r:id="rId7"/>
    <p:sldId id="379" r:id="rId8"/>
    <p:sldId id="382" r:id="rId9"/>
    <p:sldId id="380" r:id="rId10"/>
    <p:sldId id="381" r:id="rId11"/>
    <p:sldId id="385" r:id="rId12"/>
    <p:sldId id="388" r:id="rId13"/>
    <p:sldId id="389" r:id="rId14"/>
    <p:sldId id="387" r:id="rId15"/>
    <p:sldId id="391" r:id="rId16"/>
    <p:sldId id="279" r:id="rId17"/>
  </p:sldIdLst>
  <p:sldSz cx="12192000" cy="6858000"/>
  <p:notesSz cx="6858000" cy="9144000"/>
  <p:embeddedFontLst>
    <p:embeddedFont>
      <p:font typeface="NanumSquare Neo OTF ExtraBold" charset="-127"/>
      <p:bold r:id="rId19"/>
    </p:embeddedFont>
    <p:embeddedFont>
      <p:font typeface="카페24 써라운드" charset="-127"/>
      <p:bold r:id="rId20"/>
    </p:embeddedFont>
    <p:embeddedFont>
      <p:font typeface="Open Sans" charset="0"/>
      <p:regular r:id="rId21"/>
    </p:embeddedFont>
    <p:embeddedFont>
      <p:font typeface="Cafe24 Ssurround Bold" charset="-127"/>
      <p:bold r:id="rId22"/>
    </p:embeddedFont>
    <p:embeddedFont>
      <p:font typeface="Calibri" pitchFamily="34" charset="0"/>
      <p:regular r:id="rId23"/>
      <p:bold r:id="rId24"/>
      <p:italic r:id="rId25"/>
      <p:boldItalic r:id="rId26"/>
    </p:embeddedFont>
    <p:embeddedFont>
      <p:font typeface="NanumSquare Neo OTF Bold" charset="-127"/>
      <p:bold r:id="rId27"/>
    </p:embeddedFont>
    <p:embeddedFont>
      <p:font typeface="NanumSquare Neo OTF Regular" charset="-127"/>
      <p:regular r:id="rId28"/>
    </p:embeddedFont>
    <p:embeddedFont>
      <p:font typeface="맑은 고딕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205" userDrawn="1">
          <p15:clr>
            <a:srgbClr val="A4A3A4"/>
          </p15:clr>
        </p15:guide>
        <p15:guide id="2" pos="37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3971"/>
    <a:srgbClr val="E84E68"/>
    <a:srgbClr val="EA6077"/>
    <a:srgbClr val="F5A0B5"/>
    <a:srgbClr val="F1175A"/>
    <a:srgbClr val="EE2664"/>
    <a:srgbClr val="EA6279"/>
    <a:srgbClr val="E92B7C"/>
    <a:srgbClr val="706A6A"/>
    <a:srgbClr val="FEF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97" autoAdjust="0"/>
    <p:restoredTop sz="95229" autoAdjust="0"/>
  </p:normalViewPr>
  <p:slideViewPr>
    <p:cSldViewPr snapToGrid="0" showGuides="1">
      <p:cViewPr>
        <p:scale>
          <a:sx n="75" d="100"/>
          <a:sy n="75" d="100"/>
        </p:scale>
        <p:origin x="-1740" y="-858"/>
      </p:cViewPr>
      <p:guideLst>
        <p:guide orient="horz" pos="2205"/>
        <p:guide pos="37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D80E7F-5ABB-4B1E-B985-785824DA9D6A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6F0CC8-7641-48EB-BFFC-1A9169ABE6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008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963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547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121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355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584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53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861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685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264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17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277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949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51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 14"/>
          <p:cNvSpPr/>
          <p:nvPr/>
        </p:nvSpPr>
        <p:spPr>
          <a:xfrm>
            <a:off x="-167951" y="4198776"/>
            <a:ext cx="12391053" cy="2724538"/>
          </a:xfrm>
          <a:custGeom>
            <a:avLst/>
            <a:gdLst>
              <a:gd name="connsiteX0" fmla="*/ 37322 w 12391053"/>
              <a:gd name="connsiteY0" fmla="*/ 2183363 h 2724538"/>
              <a:gd name="connsiteX1" fmla="*/ 9255967 w 12391053"/>
              <a:gd name="connsiteY1" fmla="*/ 0 h 2724538"/>
              <a:gd name="connsiteX2" fmla="*/ 10282335 w 12391053"/>
              <a:gd name="connsiteY2" fmla="*/ 0 h 2724538"/>
              <a:gd name="connsiteX3" fmla="*/ 12391053 w 12391053"/>
              <a:gd name="connsiteY3" fmla="*/ 2388636 h 2724538"/>
              <a:gd name="connsiteX4" fmla="*/ 12391053 w 12391053"/>
              <a:gd name="connsiteY4" fmla="*/ 2724538 h 2724538"/>
              <a:gd name="connsiteX5" fmla="*/ 0 w 12391053"/>
              <a:gd name="connsiteY5" fmla="*/ 2724538 h 2724538"/>
              <a:gd name="connsiteX6" fmla="*/ 37322 w 12391053"/>
              <a:gd name="connsiteY6" fmla="*/ 2183363 h 272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91053" h="2724538">
                <a:moveTo>
                  <a:pt x="37322" y="2183363"/>
                </a:moveTo>
                <a:lnTo>
                  <a:pt x="9255967" y="0"/>
                </a:lnTo>
                <a:lnTo>
                  <a:pt x="10282335" y="0"/>
                </a:lnTo>
                <a:lnTo>
                  <a:pt x="12391053" y="2388636"/>
                </a:lnTo>
                <a:lnTo>
                  <a:pt x="12391053" y="2724538"/>
                </a:lnTo>
                <a:lnTo>
                  <a:pt x="0" y="2724538"/>
                </a:lnTo>
                <a:lnTo>
                  <a:pt x="37322" y="2183363"/>
                </a:lnTo>
                <a:close/>
              </a:path>
            </a:pathLst>
          </a:custGeom>
          <a:gradFill>
            <a:gsLst>
              <a:gs pos="0">
                <a:srgbClr val="EA6279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48200" y="16192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847646" y="899443"/>
            <a:ext cx="4112023" cy="27884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6600" spc="-150" dirty="0" smtClean="0">
                <a:solidFill>
                  <a:schemeClr val="bg1"/>
                </a:solidFill>
                <a:latin typeface="Cafe24 Ssurround Bold" pitchFamily="50" charset="-127"/>
                <a:ea typeface="Cafe24 Ssurround Bold" pitchFamily="50" charset="-127"/>
              </a:rPr>
              <a:t>오늘은</a:t>
            </a:r>
            <a:endParaRPr lang="en-US" altLang="ko-KR" sz="6600" spc="-150" dirty="0" smtClean="0">
              <a:solidFill>
                <a:schemeClr val="bg1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Cafe24 Ssurround Bold" pitchFamily="50" charset="-127"/>
                <a:ea typeface="Cafe24 Ssurround Bold" pitchFamily="50" charset="-127"/>
              </a:rPr>
              <a:t> </a:t>
            </a:r>
            <a:endParaRPr lang="en-US" altLang="ko-KR" sz="1400" spc="-150" dirty="0" smtClean="0">
              <a:solidFill>
                <a:schemeClr val="bg1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6600" spc="-150" dirty="0" smtClean="0">
                <a:solidFill>
                  <a:schemeClr val="bg1"/>
                </a:solidFill>
                <a:latin typeface="Cafe24 Ssurround Bold" pitchFamily="50" charset="-127"/>
                <a:ea typeface="Cafe24 Ssurround Bold" pitchFamily="50" charset="-127"/>
              </a:rPr>
              <a:t>퇴근하세요</a:t>
            </a:r>
            <a:endParaRPr lang="ko-KR" altLang="en-US" sz="6600" spc="-150" dirty="0">
              <a:solidFill>
                <a:schemeClr val="bg1"/>
              </a:solidFill>
              <a:latin typeface="Cafe24 Ssurround Bold" pitchFamily="50" charset="-127"/>
              <a:ea typeface="Cafe24 Ssurround Bold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90500" y="225537"/>
            <a:ext cx="11811000" cy="6406926"/>
          </a:xfrm>
          <a:prstGeom prst="rect">
            <a:avLst/>
          </a:prstGeom>
          <a:noFill/>
          <a:ln w="25400">
            <a:solidFill>
              <a:srgbClr val="FAD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8210" y="254001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7" name="Picture 1" descr="C:\Users\shk15\Downloads\ChatGPT Image 2025년 7월 23일 오후 03_17_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8657" y="576318"/>
            <a:ext cx="3939042" cy="590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490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Shape 1"/>
          <p:cNvSpPr/>
          <p:nvPr/>
        </p:nvSpPr>
        <p:spPr>
          <a:xfrm>
            <a:off x="267098" y="1328122"/>
            <a:ext cx="6422231" cy="3234432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38" name="Shape 2"/>
          <p:cNvSpPr/>
          <p:nvPr/>
        </p:nvSpPr>
        <p:spPr>
          <a:xfrm>
            <a:off x="267098" y="1305262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39" name="Shape 3"/>
          <p:cNvSpPr/>
          <p:nvPr/>
        </p:nvSpPr>
        <p:spPr>
          <a:xfrm>
            <a:off x="3180557" y="103046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40" name="Text 4"/>
          <p:cNvSpPr/>
          <p:nvPr/>
        </p:nvSpPr>
        <p:spPr>
          <a:xfrm>
            <a:off x="3397251" y="1153894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5</a:t>
            </a:r>
            <a:endParaRPr lang="en-US" sz="1850" dirty="0"/>
          </a:p>
        </p:txBody>
      </p:sp>
      <p:sp>
        <p:nvSpPr>
          <p:cNvPr id="41" name="Text 5"/>
          <p:cNvSpPr/>
          <p:nvPr/>
        </p:nvSpPr>
        <p:spPr>
          <a:xfrm>
            <a:off x="488316" y="18242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ko-KR" altLang="en-US" sz="1950" b="1" dirty="0" smtClean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답 다</a:t>
            </a:r>
            <a:endParaRPr lang="en-US" sz="1950" dirty="0"/>
          </a:p>
        </p:txBody>
      </p:sp>
      <p:sp>
        <p:nvSpPr>
          <p:cNvPr id="42" name="Text 6"/>
          <p:cNvSpPr/>
          <p:nvPr/>
        </p:nvSpPr>
        <p:spPr>
          <a:xfrm>
            <a:off x="488316" y="225347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LG</a:t>
            </a:r>
            <a:r>
              <a:rPr lang="ko-KR" alt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유플러스가</a:t>
            </a:r>
            <a:r>
              <a:rPr lang="ko-KR" alt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2023</a:t>
            </a:r>
            <a:r>
              <a:rPr lang="ko-KR" alt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년 하반기 출시한 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</a:t>
            </a:r>
            <a:r>
              <a:rPr lang="ko-KR" alt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마음관리 플랫폼</a:t>
            </a:r>
          </a:p>
        </p:txBody>
      </p:sp>
      <p:sp>
        <p:nvSpPr>
          <p:cNvPr id="43" name="Text 7"/>
          <p:cNvSpPr/>
          <p:nvPr/>
        </p:nvSpPr>
        <p:spPr>
          <a:xfrm>
            <a:off x="488316" y="264042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출시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6개월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만에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가입자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2만 명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확보</a:t>
            </a:r>
            <a:endParaRPr lang="en-US" altLang="ko-KR" sz="1550" dirty="0"/>
          </a:p>
        </p:txBody>
      </p:sp>
      <p:sp>
        <p:nvSpPr>
          <p:cNvPr id="44" name="Text 8"/>
          <p:cNvSpPr/>
          <p:nvPr/>
        </p:nvSpPr>
        <p:spPr>
          <a:xfrm>
            <a:off x="488316" y="302738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누적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작성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일기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9.2만 개,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1인당 주 2.8회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작성</a:t>
            </a:r>
            <a:endParaRPr lang="en-US" altLang="ko-KR" sz="1550" dirty="0"/>
          </a:p>
        </p:txBody>
      </p:sp>
      <p:sp>
        <p:nvSpPr>
          <p:cNvPr id="45" name="Text 9"/>
          <p:cNvSpPr/>
          <p:nvPr/>
        </p:nvSpPr>
        <p:spPr>
          <a:xfrm>
            <a:off x="488316" y="341433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캐릭터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"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익시"가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고민에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공감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메시지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전송</a:t>
            </a:r>
            <a:endParaRPr lang="en-US" altLang="ko-KR" sz="1550" dirty="0"/>
          </a:p>
        </p:txBody>
      </p:sp>
      <p:sp>
        <p:nvSpPr>
          <p:cNvPr id="46" name="Text 10"/>
          <p:cNvSpPr/>
          <p:nvPr/>
        </p:nvSpPr>
        <p:spPr>
          <a:xfrm>
            <a:off x="488316" y="380128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대기업의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안정적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서비스이나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기능은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altLang="ko-KR" sz="1550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>
              <a:lnSpc>
                <a:spcPts val="2500"/>
              </a:lnSpc>
              <a:buSzPct val="100000"/>
            </a:pP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</a:t>
            </a:r>
            <a:r>
              <a:rPr lang="en-US" altLang="ko-KR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단순한</a:t>
            </a:r>
            <a:r>
              <a:rPr lang="en-US" altLang="ko-KR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일기+챗봇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위로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수준</a:t>
            </a:r>
            <a:endParaRPr lang="en-US" altLang="ko-KR" sz="1550" dirty="0"/>
          </a:p>
        </p:txBody>
      </p:sp>
      <p:sp>
        <p:nvSpPr>
          <p:cNvPr id="47" name="Shape 11"/>
          <p:cNvSpPr/>
          <p:nvPr/>
        </p:nvSpPr>
        <p:spPr>
          <a:xfrm>
            <a:off x="5363687" y="3637200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48" name="Shape 12"/>
          <p:cNvSpPr/>
          <p:nvPr/>
        </p:nvSpPr>
        <p:spPr>
          <a:xfrm>
            <a:off x="5363687" y="3614340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49" name="Shape 13"/>
          <p:cNvSpPr/>
          <p:nvPr/>
        </p:nvSpPr>
        <p:spPr>
          <a:xfrm>
            <a:off x="8277146" y="333954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50" name="Text 14"/>
          <p:cNvSpPr/>
          <p:nvPr/>
        </p:nvSpPr>
        <p:spPr>
          <a:xfrm>
            <a:off x="8493840" y="3462972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6</a:t>
            </a:r>
            <a:endParaRPr lang="en-US" sz="1850" dirty="0"/>
          </a:p>
        </p:txBody>
      </p:sp>
      <p:sp>
        <p:nvSpPr>
          <p:cNvPr id="51" name="Text 15"/>
          <p:cNvSpPr/>
          <p:nvPr/>
        </p:nvSpPr>
        <p:spPr>
          <a:xfrm>
            <a:off x="5584905" y="413333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ko-KR" altLang="en-US" sz="1950" dirty="0" smtClean="0"/>
              <a:t>기 타</a:t>
            </a:r>
            <a:endParaRPr lang="en-US" sz="1950" dirty="0"/>
          </a:p>
        </p:txBody>
      </p:sp>
      <p:sp>
        <p:nvSpPr>
          <p:cNvPr id="52" name="Text 16"/>
          <p:cNvSpPr/>
          <p:nvPr/>
        </p:nvSpPr>
        <p:spPr>
          <a:xfrm>
            <a:off x="5584905" y="4562554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동기부여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앱: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매일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랜덤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제공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참여도와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개인화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낮음</a:t>
            </a:r>
            <a:endParaRPr lang="en-US" altLang="ko-KR" sz="1550" dirty="0"/>
          </a:p>
        </p:txBody>
      </p:sp>
      <p:sp>
        <p:nvSpPr>
          <p:cNvPr id="53" name="Text 17"/>
          <p:cNvSpPr/>
          <p:nvPr/>
        </p:nvSpPr>
        <p:spPr>
          <a:xfrm>
            <a:off x="5584905" y="494950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명상·수면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앱: '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마보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'(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국내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최초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디지털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명상앱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누적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60만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다운로드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</a:t>
            </a:r>
            <a:endParaRPr lang="en-US" altLang="ko-KR" sz="1550" dirty="0"/>
          </a:p>
        </p:txBody>
      </p:sp>
      <p:sp>
        <p:nvSpPr>
          <p:cNvPr id="54" name="Text 18"/>
          <p:cNvSpPr/>
          <p:nvPr/>
        </p:nvSpPr>
        <p:spPr>
          <a:xfrm>
            <a:off x="5584905" y="5336460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글로벌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앱: Headspace, Calm 등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수억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달러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기업으로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성장</a:t>
            </a:r>
            <a:endParaRPr lang="en-US" altLang="ko-KR" sz="1550" dirty="0"/>
          </a:p>
        </p:txBody>
      </p:sp>
      <p:sp>
        <p:nvSpPr>
          <p:cNvPr id="55" name="Text 19"/>
          <p:cNvSpPr/>
          <p:nvPr/>
        </p:nvSpPr>
        <p:spPr>
          <a:xfrm>
            <a:off x="5584905" y="5723413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온라인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심리상담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마인드카페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아토머스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트로스트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Trost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 등</a:t>
            </a:r>
            <a:endParaRPr lang="en-US" altLang="ko-KR" sz="1550" dirty="0"/>
          </a:p>
        </p:txBody>
      </p:sp>
      <p:sp>
        <p:nvSpPr>
          <p:cNvPr id="56" name="Text 20"/>
          <p:cNvSpPr/>
          <p:nvPr/>
        </p:nvSpPr>
        <p:spPr>
          <a:xfrm>
            <a:off x="5584905" y="611036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endParaRPr lang="en-US" sz="155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145" y="1384498"/>
            <a:ext cx="2789317" cy="1839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6887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-12222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모서리가 둥근 직사각형 25"/>
          <p:cNvSpPr/>
          <p:nvPr/>
        </p:nvSpPr>
        <p:spPr>
          <a:xfrm>
            <a:off x="620275" y="2286000"/>
            <a:ext cx="10927006" cy="2724150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Shape 2"/>
          <p:cNvSpPr/>
          <p:nvPr/>
        </p:nvSpPr>
        <p:spPr>
          <a:xfrm>
            <a:off x="1412914" y="2614851"/>
            <a:ext cx="45719" cy="2025848"/>
          </a:xfrm>
          <a:prstGeom prst="rect">
            <a:avLst/>
          </a:prstGeom>
          <a:solidFill>
            <a:srgbClr val="EF3971"/>
          </a:solidFill>
          <a:ln/>
        </p:spPr>
      </p:sp>
      <p:sp>
        <p:nvSpPr>
          <p:cNvPr id="13" name="Text 3"/>
          <p:cNvSpPr/>
          <p:nvPr/>
        </p:nvSpPr>
        <p:spPr>
          <a:xfrm>
            <a:off x="1603416" y="2653784"/>
            <a:ext cx="184187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경쟁사 성공 요인 참고</a:t>
            </a:r>
            <a:endParaRPr lang="en-US" sz="1950" dirty="0"/>
          </a:p>
        </p:txBody>
      </p:sp>
      <p:sp>
        <p:nvSpPr>
          <p:cNvPr id="15" name="Text 4"/>
          <p:cNvSpPr/>
          <p:nvPr/>
        </p:nvSpPr>
        <p:spPr>
          <a:xfrm>
            <a:off x="1603416" y="3162300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쉬운 감정기록 방식</a:t>
            </a:r>
            <a:endParaRPr lang="en-US" sz="1550" dirty="0"/>
          </a:p>
        </p:txBody>
      </p:sp>
      <p:sp>
        <p:nvSpPr>
          <p:cNvPr id="16" name="Text 5"/>
          <p:cNvSpPr/>
          <p:nvPr/>
        </p:nvSpPr>
        <p:spPr>
          <a:xfrm>
            <a:off x="1603416" y="3549253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재미 요소와 지속적 참여 유도</a:t>
            </a:r>
            <a:endParaRPr lang="en-US" sz="1550" dirty="0"/>
          </a:p>
        </p:txBody>
      </p:sp>
      <p:sp>
        <p:nvSpPr>
          <p:cNvPr id="18" name="Text 6"/>
          <p:cNvSpPr/>
          <p:nvPr/>
        </p:nvSpPr>
        <p:spPr>
          <a:xfrm>
            <a:off x="1603416" y="3936206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기술 활용한 개인화</a:t>
            </a:r>
            <a:endParaRPr lang="en-US" sz="1550" dirty="0"/>
          </a:p>
        </p:txBody>
      </p:sp>
      <p:sp>
        <p:nvSpPr>
          <p:cNvPr id="19" name="Text 7"/>
          <p:cNvSpPr/>
          <p:nvPr/>
        </p:nvSpPr>
        <p:spPr>
          <a:xfrm>
            <a:off x="1603416" y="4323159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직관적인 UI/UX 설계</a:t>
            </a:r>
            <a:endParaRPr lang="en-US" sz="1550" dirty="0"/>
          </a:p>
        </p:txBody>
      </p:sp>
      <p:sp>
        <p:nvSpPr>
          <p:cNvPr id="20" name="Text 8"/>
          <p:cNvSpPr/>
          <p:nvPr/>
        </p:nvSpPr>
        <p:spPr>
          <a:xfrm>
            <a:off x="5972467" y="2653784"/>
            <a:ext cx="184187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차별화 전략</a:t>
            </a:r>
            <a:endParaRPr lang="en-US" sz="1950" dirty="0"/>
          </a:p>
        </p:txBody>
      </p:sp>
      <p:sp>
        <p:nvSpPr>
          <p:cNvPr id="21" name="Text 9"/>
          <p:cNvSpPr/>
          <p:nvPr/>
        </p:nvSpPr>
        <p:spPr>
          <a:xfrm>
            <a:off x="5972467" y="3162300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창업자·프리랜서 맞춤형 콘텐츠</a:t>
            </a:r>
            <a:endParaRPr lang="en-US" sz="1550" dirty="0"/>
          </a:p>
        </p:txBody>
      </p:sp>
      <p:sp>
        <p:nvSpPr>
          <p:cNvPr id="22" name="Text 10"/>
          <p:cNvSpPr/>
          <p:nvPr/>
        </p:nvSpPr>
        <p:spPr>
          <a:xfrm>
            <a:off x="5972467" y="3549253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실패 경험에 대한 공감과 위로</a:t>
            </a:r>
            <a:endParaRPr lang="en-US" sz="1550" dirty="0"/>
          </a:p>
        </p:txBody>
      </p:sp>
      <p:sp>
        <p:nvSpPr>
          <p:cNvPr id="23" name="Text 11"/>
          <p:cNvSpPr/>
          <p:nvPr/>
        </p:nvSpPr>
        <p:spPr>
          <a:xfrm>
            <a:off x="5972467" y="3936206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정서적 퇴근 의식 제공</a:t>
            </a:r>
            <a:endParaRPr lang="en-US" sz="1550" dirty="0"/>
          </a:p>
        </p:txBody>
      </p:sp>
      <p:sp>
        <p:nvSpPr>
          <p:cNvPr id="24" name="Text 12"/>
          <p:cNvSpPr/>
          <p:nvPr/>
        </p:nvSpPr>
        <p:spPr>
          <a:xfrm>
            <a:off x="5972467" y="4323159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번아웃 예방 루틴 확립</a:t>
            </a:r>
            <a:endParaRPr lang="en-US" sz="1550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620275" y="5213271"/>
            <a:ext cx="10927006" cy="1009650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 13"/>
          <p:cNvSpPr/>
          <p:nvPr/>
        </p:nvSpPr>
        <p:spPr>
          <a:xfrm>
            <a:off x="997497" y="5587842"/>
            <a:ext cx="968324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사용자들의</a:t>
            </a:r>
            <a:r>
              <a:rPr lang="en-US" sz="20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지친 마음에 꼭 필요한 동반자 </a:t>
            </a:r>
            <a:r>
              <a:rPr lang="en-US" sz="2000" b="1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앱</a:t>
            </a:r>
            <a:r>
              <a:rPr lang="en-US" sz="20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으로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자리매김</a:t>
            </a:r>
            <a:endParaRPr lang="en-US" sz="2000" dirty="0"/>
          </a:p>
        </p:txBody>
      </p:sp>
      <p:sp>
        <p:nvSpPr>
          <p:cNvPr id="28" name="Shape 2"/>
          <p:cNvSpPr/>
          <p:nvPr/>
        </p:nvSpPr>
        <p:spPr>
          <a:xfrm>
            <a:off x="5756314" y="2614851"/>
            <a:ext cx="45719" cy="2025848"/>
          </a:xfrm>
          <a:prstGeom prst="rect">
            <a:avLst/>
          </a:prstGeom>
          <a:solidFill>
            <a:srgbClr val="EF3971"/>
          </a:solidFill>
          <a:ln/>
        </p:spPr>
      </p:sp>
      <p:sp>
        <p:nvSpPr>
          <p:cNvPr id="29" name="모서리가 둥근 직사각형 28"/>
          <p:cNvSpPr/>
          <p:nvPr/>
        </p:nvSpPr>
        <p:spPr>
          <a:xfrm>
            <a:off x="668477" y="1392317"/>
            <a:ext cx="10927006" cy="712708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1"/>
          <p:cNvSpPr/>
          <p:nvPr/>
        </p:nvSpPr>
        <p:spPr>
          <a:xfrm>
            <a:off x="1091447" y="1605677"/>
            <a:ext cx="94622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정서적</a:t>
            </a:r>
            <a:r>
              <a:rPr lang="en-US" sz="20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휴식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과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실패에 대한 위로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라는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독특한 가치 제안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으로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블루오션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을 </a:t>
            </a:r>
            <a:r>
              <a:rPr lang="en-US" sz="20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개척할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잠재력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44871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="" xmlns:a16="http://schemas.microsoft.com/office/drawing/2014/main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7715250" y="1916062"/>
            <a:ext cx="3422650" cy="39703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fontAlgn="base"/>
            <a:r>
              <a:rPr lang="ko-KR" altLang="en-US" b="1" dirty="0" smtClean="0"/>
              <a:t>감정 </a:t>
            </a:r>
            <a:r>
              <a:rPr lang="ko-KR" altLang="en-US" b="1" dirty="0"/>
              <a:t>기록 </a:t>
            </a:r>
            <a:r>
              <a:rPr lang="ko-KR" altLang="en-US" b="1" dirty="0" smtClean="0"/>
              <a:t>기능</a:t>
            </a:r>
            <a:endParaRPr lang="en-US" altLang="ko-KR" b="1" dirty="0" smtClean="0"/>
          </a:p>
          <a:p>
            <a:pPr fontAlgn="base"/>
            <a:endParaRPr lang="en-US" altLang="ko-KR" b="1" dirty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핵심 목적</a:t>
            </a:r>
            <a:r>
              <a:rPr lang="en-US" altLang="ko-KR" dirty="0"/>
              <a:t>: </a:t>
            </a:r>
            <a:r>
              <a:rPr lang="ko-KR" altLang="en-US" dirty="0" smtClean="0"/>
              <a:t>현재 </a:t>
            </a:r>
            <a:r>
              <a:rPr lang="ko-KR" altLang="en-US" dirty="0"/>
              <a:t>감정을 직관적으로 선택하고 </a:t>
            </a:r>
            <a:r>
              <a:rPr lang="ko-KR" altLang="en-US" dirty="0" smtClean="0"/>
              <a:t>기록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주요 요소</a:t>
            </a:r>
            <a:r>
              <a:rPr lang="en-US" altLang="ko-KR" dirty="0"/>
              <a:t>:</a:t>
            </a:r>
            <a:endParaRPr lang="ko-KR" altLang="en-US" dirty="0"/>
          </a:p>
          <a:p>
            <a:pPr lvl="0" fontAlgn="base"/>
            <a:r>
              <a:rPr lang="ko-KR" altLang="en-US" dirty="0"/>
              <a:t>감정 이모지 선택 </a:t>
            </a:r>
            <a:r>
              <a:rPr lang="en-US" altLang="ko-KR" dirty="0"/>
              <a:t>(</a:t>
            </a:r>
            <a:r>
              <a:rPr lang="ko-KR" altLang="en-US" dirty="0"/>
              <a:t>기본 </a:t>
            </a:r>
            <a:r>
              <a:rPr lang="en-US" altLang="ko-KR" dirty="0"/>
              <a:t>5</a:t>
            </a:r>
            <a:r>
              <a:rPr lang="ko-KR" altLang="en-US" dirty="0"/>
              <a:t>단계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ko-KR" altLang="en-US" dirty="0"/>
              <a:t>간단한 코멘트 입력란 </a:t>
            </a:r>
            <a:r>
              <a:rPr lang="en-US" altLang="ko-KR" dirty="0"/>
              <a:t>(</a:t>
            </a:r>
            <a:r>
              <a:rPr lang="ko-KR" altLang="en-US" dirty="0"/>
              <a:t>선택사항</a:t>
            </a:r>
            <a:r>
              <a:rPr lang="en-US" altLang="ko-KR" dirty="0"/>
              <a:t>, “</a:t>
            </a:r>
            <a:r>
              <a:rPr lang="ko-KR" altLang="en-US" dirty="0"/>
              <a:t>왜 이런 기분이었는지”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ko-KR" altLang="en-US" dirty="0"/>
              <a:t>기록 시간 자동 저장</a:t>
            </a:r>
          </a:p>
          <a:p>
            <a:pPr lvl="0" fontAlgn="base"/>
            <a:r>
              <a:rPr lang="ko-KR" altLang="en-US" dirty="0" err="1"/>
              <a:t>감정별</a:t>
            </a:r>
            <a:r>
              <a:rPr lang="ko-KR" altLang="en-US" dirty="0"/>
              <a:t> 맞춤 응원 메시지 및 캐릭터 반응 제공</a:t>
            </a:r>
          </a:p>
          <a:p>
            <a:pPr lvl="0" fontAlgn="base"/>
            <a:r>
              <a:rPr lang="ko-KR" altLang="en-US" dirty="0"/>
              <a:t>기록 데이터 주간</a:t>
            </a:r>
            <a:r>
              <a:rPr lang="en-US" altLang="ko-KR" dirty="0"/>
              <a:t>/</a:t>
            </a:r>
            <a:r>
              <a:rPr lang="ko-KR" altLang="en-US" dirty="0"/>
              <a:t>월간 통계 시각화 연동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503709"/>
            <a:ext cx="5761038" cy="440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2294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="" xmlns:a16="http://schemas.microsoft.com/office/drawing/2014/main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300" y="1177572"/>
            <a:ext cx="5695634" cy="4889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880" y="1345846"/>
            <a:ext cx="2514420" cy="472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7632700" y="1228401"/>
            <a:ext cx="3695700" cy="480131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fontAlgn="base"/>
            <a:r>
              <a:rPr lang="ko-KR" altLang="en-US" b="1" dirty="0" smtClean="0"/>
              <a:t>퇴근 </a:t>
            </a:r>
            <a:r>
              <a:rPr lang="ko-KR" altLang="en-US" b="1" dirty="0"/>
              <a:t>알림 </a:t>
            </a:r>
            <a:r>
              <a:rPr lang="ko-KR" altLang="en-US" b="1" dirty="0" smtClean="0"/>
              <a:t>기능</a:t>
            </a:r>
            <a:endParaRPr lang="en-US" altLang="ko-KR" b="1" dirty="0" smtClean="0"/>
          </a:p>
          <a:p>
            <a:pPr fontAlgn="base"/>
            <a:endParaRPr lang="en-US" altLang="ko-KR" b="1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핵심 목적</a:t>
            </a:r>
            <a:r>
              <a:rPr lang="en-US" altLang="ko-KR" dirty="0"/>
              <a:t>: </a:t>
            </a:r>
            <a:r>
              <a:rPr lang="ko-KR" altLang="en-US" dirty="0"/>
              <a:t>사용자의 퇴근 루틴을 유도하고 심리적 종료를 </a:t>
            </a:r>
            <a:r>
              <a:rPr lang="ko-KR" altLang="en-US" dirty="0" smtClean="0"/>
              <a:t>선언</a:t>
            </a:r>
            <a:endParaRPr lang="en-US" altLang="ko-KR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주요 요소</a:t>
            </a:r>
            <a:r>
              <a:rPr lang="en-US" altLang="ko-KR" dirty="0"/>
              <a:t>:</a:t>
            </a:r>
            <a:endParaRPr lang="ko-KR" altLang="en-US" dirty="0"/>
          </a:p>
          <a:p>
            <a:pPr lvl="0" fontAlgn="base"/>
            <a:r>
              <a:rPr lang="ko-KR" altLang="en-US" dirty="0"/>
              <a:t>사용자가 설정한 시간에 </a:t>
            </a:r>
            <a:r>
              <a:rPr lang="ko-KR" altLang="en-US" dirty="0" err="1"/>
              <a:t>푸시</a:t>
            </a:r>
            <a:r>
              <a:rPr lang="ko-KR" altLang="en-US" dirty="0"/>
              <a:t> 알림 발송</a:t>
            </a:r>
          </a:p>
          <a:p>
            <a:pPr lvl="0" fontAlgn="base"/>
            <a:r>
              <a:rPr lang="ko-KR" altLang="en-US" dirty="0"/>
              <a:t>감정 상태에 따라 다른 메시지 발송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기분이 나쁘면 “이제 그만 쉬어도 돼요”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ko-KR" altLang="en-US" dirty="0"/>
              <a:t>퇴근 알림 터치 시 → “실패 명언 카드”와 캐릭터의 따뜻한 한마디 제공</a:t>
            </a:r>
          </a:p>
          <a:p>
            <a:pPr lvl="0" fontAlgn="base"/>
            <a:r>
              <a:rPr lang="ko-KR" altLang="en-US" dirty="0"/>
              <a:t>디지털 분리 안내</a:t>
            </a:r>
            <a:r>
              <a:rPr lang="en-US" altLang="ko-KR" dirty="0"/>
              <a:t>: “</a:t>
            </a:r>
            <a:r>
              <a:rPr lang="ko-KR" altLang="en-US" dirty="0"/>
              <a:t>이제 핸드폰을 내려놓고 쉬어볼까요</a:t>
            </a:r>
            <a:r>
              <a:rPr lang="en-US" altLang="ko-KR" dirty="0"/>
              <a:t>?”</a:t>
            </a:r>
            <a:endParaRPr lang="ko-KR" altLang="en-US" dirty="0"/>
          </a:p>
          <a:p>
            <a:pPr lvl="0" fontAlgn="base"/>
            <a:r>
              <a:rPr lang="ko-KR" altLang="en-US" dirty="0"/>
              <a:t>주간 퇴근 </a:t>
            </a:r>
            <a:r>
              <a:rPr lang="ko-KR" altLang="en-US" dirty="0" err="1"/>
              <a:t>이행률</a:t>
            </a:r>
            <a:r>
              <a:rPr lang="ko-KR" altLang="en-US" dirty="0"/>
              <a:t> 시각화 </a:t>
            </a:r>
            <a:r>
              <a:rPr lang="en-US" altLang="ko-KR" dirty="0"/>
              <a:t>(</a:t>
            </a:r>
            <a:r>
              <a:rPr lang="ko-KR" altLang="en-US" dirty="0"/>
              <a:t>습관 유도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6590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="" xmlns:a16="http://schemas.microsoft.com/office/drawing/2014/main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7315200" y="1582800"/>
            <a:ext cx="382861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b="1" dirty="0" smtClean="0"/>
              <a:t>실패 </a:t>
            </a:r>
            <a:r>
              <a:rPr lang="ko-KR" altLang="en-US" b="1" dirty="0"/>
              <a:t>명언 </a:t>
            </a:r>
            <a:r>
              <a:rPr lang="ko-KR" altLang="en-US" b="1" dirty="0" smtClean="0"/>
              <a:t>카드</a:t>
            </a:r>
            <a:endParaRPr lang="en-US" altLang="ko-KR" b="1" dirty="0" smtClean="0"/>
          </a:p>
          <a:p>
            <a:pPr fontAlgn="base"/>
            <a:endParaRPr lang="en-US" altLang="ko-KR" b="1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핵심 목적</a:t>
            </a:r>
            <a:r>
              <a:rPr lang="en-US" altLang="ko-KR" dirty="0"/>
              <a:t>: </a:t>
            </a:r>
            <a:r>
              <a:rPr lang="ko-KR" altLang="en-US" dirty="0"/>
              <a:t>실패를 수치가 아닌 ‘과정’으로 재인식하도록 돕는 위로 </a:t>
            </a:r>
            <a:r>
              <a:rPr lang="ko-KR" altLang="en-US" dirty="0" err="1" smtClean="0"/>
              <a:t>콘텐츠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주요 요소</a:t>
            </a:r>
            <a:r>
              <a:rPr lang="en-US" altLang="ko-KR" dirty="0"/>
              <a:t>:</a:t>
            </a:r>
            <a:endParaRPr lang="ko-KR" altLang="en-US" dirty="0"/>
          </a:p>
          <a:p>
            <a:pPr lvl="0" fontAlgn="base"/>
            <a:r>
              <a:rPr lang="ko-KR" altLang="en-US" dirty="0"/>
              <a:t>유명 창업자</a:t>
            </a:r>
            <a:r>
              <a:rPr lang="en-US" altLang="ko-KR" dirty="0"/>
              <a:t>, </a:t>
            </a:r>
            <a:r>
              <a:rPr lang="ko-KR" altLang="en-US" dirty="0"/>
              <a:t>예술가</a:t>
            </a:r>
            <a:r>
              <a:rPr lang="en-US" altLang="ko-KR" dirty="0"/>
              <a:t>, </a:t>
            </a:r>
            <a:r>
              <a:rPr lang="ko-KR" altLang="en-US" dirty="0"/>
              <a:t>작가</a:t>
            </a:r>
            <a:r>
              <a:rPr lang="en-US" altLang="ko-KR" dirty="0"/>
              <a:t>, </a:t>
            </a:r>
            <a:r>
              <a:rPr lang="ko-KR" altLang="en-US" dirty="0"/>
              <a:t>운동선수의 실패 경험 카드 제공</a:t>
            </a:r>
          </a:p>
          <a:p>
            <a:pPr lvl="0" fontAlgn="base"/>
            <a:r>
              <a:rPr lang="ko-KR" altLang="en-US" dirty="0"/>
              <a:t>명언 </a:t>
            </a:r>
            <a:r>
              <a:rPr lang="en-US" altLang="ko-KR" dirty="0"/>
              <a:t>+ </a:t>
            </a:r>
            <a:r>
              <a:rPr lang="ko-KR" altLang="en-US" dirty="0"/>
              <a:t>짧은 배경 이야기 </a:t>
            </a:r>
            <a:r>
              <a:rPr lang="en-US" altLang="ko-KR" dirty="0"/>
              <a:t>+ </a:t>
            </a:r>
            <a:r>
              <a:rPr lang="ko-KR" altLang="en-US" dirty="0"/>
              <a:t>캐릭터 위로 코멘트</a:t>
            </a:r>
          </a:p>
          <a:p>
            <a:pPr lvl="0" fontAlgn="base"/>
            <a:r>
              <a:rPr lang="ko-KR" altLang="en-US" dirty="0"/>
              <a:t>일간</a:t>
            </a:r>
            <a:r>
              <a:rPr lang="en-US" altLang="ko-KR" dirty="0"/>
              <a:t>/</a:t>
            </a:r>
            <a:r>
              <a:rPr lang="ko-KR" altLang="en-US" dirty="0"/>
              <a:t>주간 카드 저장 가능 </a:t>
            </a:r>
            <a:r>
              <a:rPr lang="en-US" altLang="ko-KR" dirty="0"/>
              <a:t>(</a:t>
            </a:r>
            <a:r>
              <a:rPr lang="ko-KR" altLang="en-US" dirty="0"/>
              <a:t>보관함 형태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en-US" altLang="ko-KR" dirty="0"/>
              <a:t>SNS </a:t>
            </a:r>
            <a:r>
              <a:rPr lang="ko-KR" altLang="en-US" dirty="0"/>
              <a:t>공유 기능 </a:t>
            </a:r>
            <a:r>
              <a:rPr lang="en-US" altLang="ko-KR" dirty="0"/>
              <a:t>(</a:t>
            </a:r>
            <a:r>
              <a:rPr lang="ko-KR" altLang="en-US" dirty="0"/>
              <a:t>텍스트</a:t>
            </a:r>
            <a:r>
              <a:rPr lang="en-US" altLang="ko-KR" dirty="0"/>
              <a:t>+</a:t>
            </a:r>
            <a:r>
              <a:rPr lang="ko-KR" altLang="en-US" dirty="0" err="1"/>
              <a:t>이미지형</a:t>
            </a:r>
            <a:r>
              <a:rPr lang="ko-KR" altLang="en-US" dirty="0"/>
              <a:t> 카드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356" y="1495900"/>
            <a:ext cx="5749925" cy="4229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2294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="" xmlns:a16="http://schemas.microsoft.com/office/drawing/2014/main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25" y="1246011"/>
            <a:ext cx="2595170" cy="49208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0195" y="1246011"/>
            <a:ext cx="2538670" cy="4920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6515100" y="1892974"/>
            <a:ext cx="45085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b="1" dirty="0" smtClean="0"/>
              <a:t>감정 </a:t>
            </a:r>
            <a:r>
              <a:rPr lang="ko-KR" altLang="en-US" b="1" dirty="0"/>
              <a:t>통계 </a:t>
            </a:r>
            <a:r>
              <a:rPr lang="ko-KR" altLang="en-US" b="1" dirty="0" smtClean="0"/>
              <a:t>시각화</a:t>
            </a:r>
            <a:endParaRPr lang="en-US" altLang="ko-KR" b="1" dirty="0" smtClean="0"/>
          </a:p>
          <a:p>
            <a:pPr fontAlgn="base"/>
            <a:endParaRPr lang="en-US" altLang="ko-KR" b="1" dirty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핵심 목적</a:t>
            </a:r>
            <a:r>
              <a:rPr lang="en-US" altLang="ko-KR" dirty="0"/>
              <a:t>: </a:t>
            </a:r>
            <a:r>
              <a:rPr lang="ko-KR" altLang="en-US" dirty="0"/>
              <a:t>감정 흐름을 한눈에 보고 자기 인식을 </a:t>
            </a:r>
            <a:r>
              <a:rPr lang="ko-KR" altLang="en-US" dirty="0" smtClean="0"/>
              <a:t>높이기</a:t>
            </a:r>
            <a:endParaRPr lang="en-US" altLang="ko-KR" dirty="0" smtClean="0"/>
          </a:p>
          <a:p>
            <a:pPr fontAlgn="base"/>
            <a:endParaRPr lang="en-US" altLang="ko-KR" dirty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주요 요소</a:t>
            </a:r>
            <a:r>
              <a:rPr lang="en-US" altLang="ko-KR" dirty="0"/>
              <a:t>:</a:t>
            </a:r>
            <a:endParaRPr lang="ko-KR" altLang="en-US" dirty="0"/>
          </a:p>
          <a:p>
            <a:pPr lvl="0" fontAlgn="base"/>
            <a:r>
              <a:rPr lang="ko-KR" altLang="en-US" dirty="0"/>
              <a:t>주간</a:t>
            </a:r>
            <a:r>
              <a:rPr lang="en-US" altLang="ko-KR" dirty="0"/>
              <a:t>/</a:t>
            </a:r>
            <a:r>
              <a:rPr lang="ko-KR" altLang="en-US" dirty="0"/>
              <a:t>월간 감정 그래프 </a:t>
            </a:r>
            <a:r>
              <a:rPr lang="en-US" altLang="ko-KR" dirty="0"/>
              <a:t>(</a:t>
            </a:r>
            <a:r>
              <a:rPr lang="ko-KR" altLang="en-US" dirty="0"/>
              <a:t>색상 </a:t>
            </a:r>
            <a:r>
              <a:rPr lang="en-US" altLang="ko-KR" dirty="0"/>
              <a:t>+ </a:t>
            </a:r>
            <a:r>
              <a:rPr lang="ko-KR" altLang="en-US" dirty="0"/>
              <a:t>이모지 차트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ko-KR" altLang="en-US" dirty="0" err="1"/>
              <a:t>감정별</a:t>
            </a:r>
            <a:r>
              <a:rPr lang="ko-KR" altLang="en-US" dirty="0"/>
              <a:t> 빈도</a:t>
            </a:r>
            <a:r>
              <a:rPr lang="en-US" altLang="ko-KR" dirty="0"/>
              <a:t>, </a:t>
            </a:r>
            <a:r>
              <a:rPr lang="ko-KR" altLang="en-US" dirty="0"/>
              <a:t>퇴근 </a:t>
            </a:r>
            <a:r>
              <a:rPr lang="ko-KR" altLang="en-US" dirty="0" err="1"/>
              <a:t>이행률</a:t>
            </a:r>
            <a:r>
              <a:rPr lang="ko-KR" altLang="en-US" dirty="0"/>
              <a:t> 등 시각화 리포트</a:t>
            </a:r>
          </a:p>
          <a:p>
            <a:pPr lvl="0" fontAlgn="base"/>
            <a:r>
              <a:rPr lang="ko-KR" altLang="en-US" dirty="0"/>
              <a:t>“감정 키워드 회고 요약” 기능 </a:t>
            </a:r>
            <a:r>
              <a:rPr lang="en-US" altLang="ko-KR" dirty="0"/>
              <a:t>(AI </a:t>
            </a:r>
            <a:r>
              <a:rPr lang="ko-KR" altLang="en-US" dirty="0"/>
              <a:t>요약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en-US" altLang="ko-KR" dirty="0"/>
              <a:t>PDF </a:t>
            </a:r>
            <a:r>
              <a:rPr lang="ko-KR" altLang="en-US" dirty="0"/>
              <a:t>리포트로 저장 </a:t>
            </a:r>
            <a:r>
              <a:rPr lang="en-US" altLang="ko-KR" dirty="0"/>
              <a:t>(</a:t>
            </a:r>
            <a:r>
              <a:rPr lang="ko-KR" altLang="en-US" dirty="0"/>
              <a:t>개인 일지용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9521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902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팀 소개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6793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Team Introduction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828157" y="1202267"/>
            <a:ext cx="2761981" cy="5113866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4633446" y="1202267"/>
            <a:ext cx="2761981" cy="5113866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7448819" y="1202267"/>
            <a:ext cx="2761981" cy="5113866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199282" y="1433244"/>
            <a:ext cx="1940396" cy="179634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2481007" y="3413861"/>
            <a:ext cx="1374562" cy="4247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b="1" spc="-110" dirty="0" smtClean="0">
                <a:solidFill>
                  <a:schemeClr val="bg2">
                    <a:lumMod val="2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강진일 팀장</a:t>
            </a:r>
            <a:endParaRPr lang="en-US" altLang="ko-KR" b="1" spc="-110" dirty="0">
              <a:solidFill>
                <a:schemeClr val="bg2">
                  <a:lumMod val="2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64330" y="3751796"/>
            <a:ext cx="955526" cy="3139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b="1" spc="-110" dirty="0" err="1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백앤드</a:t>
            </a:r>
            <a:r>
              <a:rPr lang="ko-KR" altLang="en-US" sz="1200" b="1" spc="-110" dirty="0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 책임</a:t>
            </a:r>
            <a:endParaRPr lang="en-US" altLang="ko-KR" sz="1200" b="1" spc="-110" dirty="0">
              <a:solidFill>
                <a:srgbClr val="EA6279"/>
              </a:solidFill>
              <a:latin typeface="NanumSquare Neo OTF Bold" pitchFamily="2" charset="-127"/>
              <a:ea typeface="NanumSquare Neo OTF Bold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09098" y="4114139"/>
            <a:ext cx="3019189" cy="9787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스마트팩토리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·ERP·AI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시스템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전문가로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수많은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프로젝트의 분석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/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설계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/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개발을 총괄 수행</a:t>
            </a: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en-US" altLang="ko-KR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AppSheet</a:t>
            </a: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공식 강사 및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저자로서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노코드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·AI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기반 솔루션에 깊은 전문성을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보유</a:t>
            </a:r>
            <a:endParaRPr lang="en-US" altLang="ko-KR" sz="1200" spc="-150" dirty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90851" y="5424756"/>
            <a:ext cx="2769845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/>
            <a:r>
              <a:rPr lang="ko-KR" altLang="en-US" sz="1400" b="1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백엔드</a:t>
            </a: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 기반의 안정적 시스템 </a:t>
            </a:r>
            <a:r>
              <a:rPr lang="ko-KR" altLang="en-US" sz="1400" b="1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설계와</a:t>
            </a:r>
            <a:endParaRPr lang="en-US" altLang="ko-KR" sz="1400" b="1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  <a:p>
            <a:pPr algn="ctr"/>
            <a:r>
              <a:rPr lang="en-US" altLang="ko-KR" sz="1400" b="1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AI </a:t>
            </a: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기술 융합을 통한 서비스 구현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1994435" y="5258851"/>
            <a:ext cx="2402756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타원 22"/>
          <p:cNvSpPr/>
          <p:nvPr/>
        </p:nvSpPr>
        <p:spPr>
          <a:xfrm>
            <a:off x="4988588" y="1433244"/>
            <a:ext cx="1940396" cy="179634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275649" y="3413861"/>
            <a:ext cx="1374562" cy="4247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b="1" spc="-110" dirty="0" smtClean="0">
                <a:solidFill>
                  <a:schemeClr val="bg2">
                    <a:lumMod val="2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박유진 팀원</a:t>
            </a:r>
            <a:endParaRPr lang="en-US" altLang="ko-KR" b="1" spc="-110" dirty="0">
              <a:solidFill>
                <a:schemeClr val="bg2">
                  <a:lumMod val="2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21865" y="3751796"/>
            <a:ext cx="1240193" cy="3139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b="1" spc="-110" dirty="0" err="1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프론트앤드</a:t>
            </a:r>
            <a:r>
              <a:rPr lang="ko-KR" altLang="en-US" sz="1200" b="1" spc="-110" dirty="0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 책임</a:t>
            </a:r>
            <a:endParaRPr lang="en-US" altLang="ko-KR" sz="1200" b="1" spc="-110" dirty="0">
              <a:solidFill>
                <a:srgbClr val="EA6279"/>
              </a:solidFill>
              <a:latin typeface="NanumSquare Neo OTF Bold" pitchFamily="2" charset="-127"/>
              <a:ea typeface="NanumSquare Neo OTF Bold" pitchFamily="2" charset="-127"/>
            </a:endParaRPr>
          </a:p>
        </p:txBody>
      </p:sp>
      <p:cxnSp>
        <p:nvCxnSpPr>
          <p:cNvPr id="29" name="직선 연결선 28"/>
          <p:cNvCxnSpPr/>
          <p:nvPr/>
        </p:nvCxnSpPr>
        <p:spPr>
          <a:xfrm>
            <a:off x="4783741" y="5258851"/>
            <a:ext cx="2402756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/>
          <p:cNvSpPr/>
          <p:nvPr/>
        </p:nvSpPr>
        <p:spPr>
          <a:xfrm>
            <a:off x="7814523" y="1433244"/>
            <a:ext cx="1940396" cy="179634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8183519" y="3413861"/>
            <a:ext cx="1374562" cy="3693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lvl="0" fontAlgn="base"/>
            <a:r>
              <a:rPr lang="ko-KR" altLang="en-US" b="1" spc="-110" dirty="0" smtClean="0">
                <a:solidFill>
                  <a:schemeClr val="bg2">
                    <a:lumMod val="2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강신형 팀원</a:t>
            </a:r>
            <a:endParaRPr lang="ko-KR" altLang="en-US" b="1" spc="-110" dirty="0">
              <a:solidFill>
                <a:schemeClr val="bg2">
                  <a:lumMod val="2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443747" y="3751796"/>
            <a:ext cx="839511" cy="27699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lvl="0" fontAlgn="base"/>
            <a:r>
              <a:rPr lang="ko-KR" altLang="en-US" sz="1200" b="1" spc="-110" dirty="0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기획  책임</a:t>
            </a:r>
            <a:endParaRPr lang="ko-KR" altLang="en-US" sz="1200" b="1" spc="-110" dirty="0">
              <a:solidFill>
                <a:srgbClr val="EA6279"/>
              </a:solidFill>
              <a:latin typeface="NanumSquare Neo OTF Bold" pitchFamily="2" charset="-127"/>
              <a:ea typeface="NanumSquare Neo OTF Bold" pitchFamily="2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539944" y="4114139"/>
            <a:ext cx="2553402" cy="9787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사업 기획과 브랜드 전략에 전문성을 보유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사용자 문제를 구조화하고 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콘텐츠와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기술을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연결하며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창업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경험 기반의 실행력과 관점을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겸비</a:t>
            </a:r>
            <a:endParaRPr lang="en-US" altLang="ko-KR" sz="1200" spc="-150" dirty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527918" y="5424756"/>
            <a:ext cx="2579375" cy="609398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서비스의 방향성과 구조를 </a:t>
            </a:r>
            <a:r>
              <a:rPr lang="ko-KR" altLang="en-US" sz="1400" b="1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설계하는기획과</a:t>
            </a: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 전략 수립을 담당</a:t>
            </a:r>
            <a:endParaRPr lang="en-US" altLang="ko-KR" sz="1600" b="1" spc="-150" dirty="0">
              <a:solidFill>
                <a:schemeClr val="tx1">
                  <a:lumMod val="65000"/>
                  <a:lumOff val="3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7609676" y="5258851"/>
            <a:ext cx="2402756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633445" y="4144601"/>
            <a:ext cx="2813135" cy="9787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디지털노마드를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꿈꾸는 예비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창업가로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프론트엔드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개발자 및 마케팅 실무 경험 보유</a:t>
            </a: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AI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도구와 자동화를 활용한 </a:t>
            </a:r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콘텐츠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제작과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수익화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프로젝트에 관심을 집중하고 있음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  <a:endParaRPr lang="ko-KR" altLang="en-US" sz="1200" spc="-150" dirty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825968" y="5424756"/>
            <a:ext cx="2253844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/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효율적인 운영과 데이터 기반</a:t>
            </a:r>
            <a:b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</a:b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지속적인 서비스 개선을 담당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7B5CE46F-8B83-0BFF-A82F-4F01F5C193AD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42" name="Picture 2" descr="C:\Users\shk15\Downloads\ChatGPT Image 2025년 7월 23일 오후 02_55_54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0258" y="1606952"/>
            <a:ext cx="1448926" cy="144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C:\Users\shk15\Downloads\ChatGPT Image 2025년 7월 23일 오후 02_56_15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232" y="1606952"/>
            <a:ext cx="1433316" cy="1433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C:\Users\shk15\Downloads\ChatGPT Image 2025년 7월 23일 오후 02_57_3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454" y="1606952"/>
            <a:ext cx="1396717" cy="139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C:\Users\shk15\Downloads\강강박스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756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56710" y="1"/>
            <a:ext cx="12192000" cy="6858000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48200" y="18302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70887" y="1947956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“</a:t>
            </a:r>
            <a:r>
              <a:rPr lang="ko-KR" altLang="en-US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감정도 </a:t>
            </a:r>
            <a:r>
              <a:rPr lang="ko-KR" altLang="en-US" sz="2800" b="1" spc="-150" dirty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퇴근이 </a:t>
            </a:r>
            <a:r>
              <a:rPr lang="ko-KR" altLang="en-US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필요합니다</a:t>
            </a:r>
            <a:r>
              <a:rPr lang="en-US" altLang="ko-KR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”</a:t>
            </a:r>
            <a:endParaRPr lang="ko-KR" altLang="en-US" sz="2800" b="1" spc="-150" dirty="0">
              <a:solidFill>
                <a:schemeClr val="bg2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0887" y="2780514"/>
            <a:ext cx="7370929" cy="19759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ko-KR" sz="3200" spc="-150" dirty="0" smtClean="0">
              <a:solidFill>
                <a:srgbClr val="EA6077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3200" spc="-150" dirty="0" smtClean="0">
                <a:solidFill>
                  <a:srgbClr val="EA6077"/>
                </a:solidFill>
                <a:latin typeface="Cafe24 Ssurround Bold" pitchFamily="50" charset="-127"/>
                <a:ea typeface="Cafe24 Ssurround Bold" pitchFamily="50" charset="-127"/>
              </a:rPr>
              <a:t>하루의 </a:t>
            </a:r>
            <a:r>
              <a:rPr lang="ko-KR" altLang="en-US" sz="3200" spc="-150" dirty="0">
                <a:solidFill>
                  <a:srgbClr val="EA6077"/>
                </a:solidFill>
                <a:latin typeface="Cafe24 Ssurround Bold" pitchFamily="50" charset="-127"/>
                <a:ea typeface="Cafe24 Ssurround Bold" pitchFamily="50" charset="-127"/>
              </a:rPr>
              <a:t>감정을 정리하고 나를 회복하는 </a:t>
            </a:r>
            <a:r>
              <a:rPr lang="ko-KR" altLang="en-US" sz="3200" spc="-150" dirty="0" smtClean="0">
                <a:solidFill>
                  <a:srgbClr val="EA6077"/>
                </a:solidFill>
                <a:latin typeface="Cafe24 Ssurround Bold" pitchFamily="50" charset="-127"/>
                <a:ea typeface="Cafe24 Ssurround Bold" pitchFamily="50" charset="-127"/>
              </a:rPr>
              <a:t>시간</a:t>
            </a:r>
            <a:endParaRPr lang="en-US" altLang="ko-KR" sz="3200" spc="-150" dirty="0" smtClean="0">
              <a:solidFill>
                <a:srgbClr val="EA6077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30000"/>
              </a:lnSpc>
            </a:pPr>
            <a:endParaRPr lang="en-US" altLang="ko-KR" sz="3200" spc="-150" dirty="0" smtClean="0">
              <a:solidFill>
                <a:srgbClr val="EA6077"/>
              </a:solidFill>
              <a:latin typeface="Cafe24 Ssurround Bold" pitchFamily="50" charset="-127"/>
              <a:ea typeface="Cafe24 Ssurround Bold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latin typeface="NanumSquare Neo OTF ExtraBold" pitchFamily="2" charset="-127"/>
                <a:ea typeface="NanumSquare Neo OTF ExtraBold" pitchFamily="2" charset="-127"/>
              </a:rPr>
              <a:t>인트로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INTRO</a:t>
            </a:r>
            <a:endParaRPr lang="ko-KR" altLang="en-US" sz="1400" b="1" spc="-15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28553" y="4379165"/>
            <a:ext cx="3850540" cy="62538"/>
          </a:xfrm>
          <a:prstGeom prst="rect">
            <a:avLst/>
          </a:prstGeom>
          <a:solidFill>
            <a:srgbClr val="EA62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 flipV="1">
            <a:off x="4675896" y="4386904"/>
            <a:ext cx="2953629" cy="23530"/>
          </a:xfrm>
          <a:prstGeom prst="line">
            <a:avLst/>
          </a:prstGeom>
          <a:ln w="15875">
            <a:solidFill>
              <a:srgbClr val="EA6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153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-12222" y="4772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7098" y="390496"/>
            <a:ext cx="633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개요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7098" y="123094"/>
            <a:ext cx="9678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Overview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620275" y="1054100"/>
            <a:ext cx="10927006" cy="5284075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="" xmlns:a16="http://schemas.microsoft.com/office/drawing/2014/main" id="{F8D6737F-56BE-3C4D-26CC-9D7BB2B400A9}"/>
              </a:ext>
            </a:extLst>
          </p:cNvPr>
          <p:cNvGrpSpPr/>
          <p:nvPr/>
        </p:nvGrpSpPr>
        <p:grpSpPr>
          <a:xfrm>
            <a:off x="1262922" y="3737489"/>
            <a:ext cx="4861122" cy="2231523"/>
            <a:chOff x="1606199" y="3916530"/>
            <a:chExt cx="4090163" cy="2094121"/>
          </a:xfrm>
        </p:grpSpPr>
        <p:grpSp>
          <p:nvGrpSpPr>
            <p:cNvPr id="21" name="그룹 20">
              <a:extLst>
                <a:ext uri="{FF2B5EF4-FFF2-40B4-BE49-F238E27FC236}">
                  <a16:creationId xmlns="" xmlns:a16="http://schemas.microsoft.com/office/drawing/2014/main" id="{2DC919D4-B169-7C65-E498-4B1573A874F8}"/>
                </a:ext>
              </a:extLst>
            </p:cNvPr>
            <p:cNvGrpSpPr/>
            <p:nvPr/>
          </p:nvGrpSpPr>
          <p:grpSpPr>
            <a:xfrm>
              <a:off x="1606199" y="3916530"/>
              <a:ext cx="4090163" cy="2094121"/>
              <a:chOff x="2054891" y="2951078"/>
              <a:chExt cx="3684923" cy="2094121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="" xmlns:a16="http://schemas.microsoft.com/office/drawing/2014/main" id="{11480FDE-3D0B-4851-058F-5B32F76ACAD7}"/>
                  </a:ext>
                </a:extLst>
              </p:cNvPr>
              <p:cNvSpPr/>
              <p:nvPr/>
            </p:nvSpPr>
            <p:spPr>
              <a:xfrm>
                <a:off x="2054891" y="2960733"/>
                <a:ext cx="3684923" cy="2084466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444500" dist="190500" dir="5400000" algn="t" rotWithShape="0">
                  <a:prstClr val="black">
                    <a:alpha val="13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="" xmlns:a16="http://schemas.microsoft.com/office/drawing/2014/main" id="{901F90D6-2E0C-5886-8815-98AAAB0D0703}"/>
                  </a:ext>
                </a:extLst>
              </p:cNvPr>
              <p:cNvSpPr/>
              <p:nvPr/>
            </p:nvSpPr>
            <p:spPr>
              <a:xfrm>
                <a:off x="2054891" y="2951078"/>
                <a:ext cx="3684923" cy="439368"/>
              </a:xfrm>
              <a:prstGeom prst="rect">
                <a:avLst/>
              </a:prstGeom>
              <a:solidFill>
                <a:srgbClr val="EA6077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9D493D30-3CB1-F0A1-E34B-71ED6FEAB659}"/>
                </a:ext>
              </a:extLst>
            </p:cNvPr>
            <p:cNvSpPr txBox="1"/>
            <p:nvPr/>
          </p:nvSpPr>
          <p:spPr>
            <a:xfrm>
              <a:off x="3149239" y="4013107"/>
              <a:ext cx="1004083" cy="25845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2000" b="1" spc="-100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Cafe24 Ssurround OTF Bold" panose="020F0800000000000000" pitchFamily="34" charset="-127"/>
                  <a:ea typeface="Cafe24 Ssurround OTF Bold" panose="020F0800000000000000" pitchFamily="34" charset="-127"/>
                </a:rPr>
                <a:t>MISSION</a:t>
              </a:r>
              <a:endParaRPr lang="ko-KR" altLang="en-US" sz="2000" b="1" spc="-10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Cafe24 Ssurround OTF Bold" panose="020F0800000000000000" pitchFamily="34" charset="-127"/>
                <a:ea typeface="Cafe24 Ssurround OTF Bold" panose="020F0800000000000000" pitchFamily="34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="" xmlns:a16="http://schemas.microsoft.com/office/drawing/2014/main" id="{0E0069C5-A559-7DC9-4DBB-666CFF4D916A}"/>
              </a:ext>
            </a:extLst>
          </p:cNvPr>
          <p:cNvGrpSpPr/>
          <p:nvPr/>
        </p:nvGrpSpPr>
        <p:grpSpPr>
          <a:xfrm>
            <a:off x="6433890" y="3747777"/>
            <a:ext cx="4513104" cy="2221234"/>
            <a:chOff x="6090401" y="3915736"/>
            <a:chExt cx="4090162" cy="2177950"/>
          </a:xfrm>
        </p:grpSpPr>
        <p:grpSp>
          <p:nvGrpSpPr>
            <p:cNvPr id="22" name="그룹 21">
              <a:extLst>
                <a:ext uri="{FF2B5EF4-FFF2-40B4-BE49-F238E27FC236}">
                  <a16:creationId xmlns="" xmlns:a16="http://schemas.microsoft.com/office/drawing/2014/main" id="{F349E9F7-2A89-0738-FDB7-7B7D7D79C53F}"/>
                </a:ext>
              </a:extLst>
            </p:cNvPr>
            <p:cNvGrpSpPr/>
            <p:nvPr/>
          </p:nvGrpSpPr>
          <p:grpSpPr>
            <a:xfrm>
              <a:off x="6090401" y="3915736"/>
              <a:ext cx="4090162" cy="2177950"/>
              <a:chOff x="2054891" y="2951078"/>
              <a:chExt cx="3684923" cy="2177950"/>
            </a:xfrm>
          </p:grpSpPr>
          <p:sp>
            <p:nvSpPr>
              <p:cNvPr id="23" name="직사각형 22">
                <a:extLst>
                  <a:ext uri="{FF2B5EF4-FFF2-40B4-BE49-F238E27FC236}">
                    <a16:creationId xmlns="" xmlns:a16="http://schemas.microsoft.com/office/drawing/2014/main" id="{409B15D7-B670-816C-CC9C-FAC36319A4C1}"/>
                  </a:ext>
                </a:extLst>
              </p:cNvPr>
              <p:cNvSpPr/>
              <p:nvPr/>
            </p:nvSpPr>
            <p:spPr>
              <a:xfrm>
                <a:off x="2054891" y="2960732"/>
                <a:ext cx="3684923" cy="2168296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444500" dist="190500" dir="5400000" algn="t" rotWithShape="0">
                  <a:prstClr val="black">
                    <a:alpha val="13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="" xmlns:a16="http://schemas.microsoft.com/office/drawing/2014/main" id="{BF22DA7B-8C6C-4DD8-949B-B31AC937F118}"/>
                  </a:ext>
                </a:extLst>
              </p:cNvPr>
              <p:cNvSpPr/>
              <p:nvPr/>
            </p:nvSpPr>
            <p:spPr>
              <a:xfrm>
                <a:off x="2054891" y="2951078"/>
                <a:ext cx="3684923" cy="451000"/>
              </a:xfrm>
              <a:prstGeom prst="rect">
                <a:avLst/>
              </a:prstGeom>
              <a:solidFill>
                <a:srgbClr val="EA6077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AC8AA96A-12A5-6E0B-A357-34F658709A5D}"/>
                </a:ext>
              </a:extLst>
            </p:cNvPr>
            <p:cNvSpPr txBox="1"/>
            <p:nvPr/>
          </p:nvSpPr>
          <p:spPr>
            <a:xfrm>
              <a:off x="7797705" y="4013851"/>
              <a:ext cx="794670" cy="26802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2000" b="1" spc="-100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Cafe24 Ssurround OTF Bold" panose="020F0800000000000000" pitchFamily="34" charset="-127"/>
                  <a:ea typeface="Cafe24 Ssurround OTF Bold" panose="020F0800000000000000" pitchFamily="34" charset="-127"/>
                </a:rPr>
                <a:t>VISION</a:t>
              </a:r>
              <a:endParaRPr lang="ko-KR" altLang="en-US" sz="2000" b="1" spc="-10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Cafe24 Ssurround OTF Bold" panose="020F0800000000000000" pitchFamily="34" charset="-127"/>
                <a:ea typeface="Cafe24 Ssurround OTF Bold" panose="020F0800000000000000" pitchFamily="34" charset="-127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E14360CF-A223-D63E-EB3F-F1537A227C9B}"/>
              </a:ext>
            </a:extLst>
          </p:cNvPr>
          <p:cNvSpPr txBox="1"/>
          <p:nvPr/>
        </p:nvSpPr>
        <p:spPr>
          <a:xfrm>
            <a:off x="1262922" y="1268444"/>
            <a:ext cx="3199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chemeClr val="bg2">
                    <a:lumMod val="25000"/>
                  </a:schemeClr>
                </a:solidFill>
                <a:latin typeface="Cafe24 Ssurround Bold" pitchFamily="50" charset="-127"/>
                <a:ea typeface="Cafe24 Ssurround Bold" pitchFamily="50" charset="-127"/>
              </a:rPr>
              <a:t>“</a:t>
            </a:r>
            <a:r>
              <a:rPr lang="ko-KR" altLang="en-US" sz="2800" spc="-150" dirty="0" smtClean="0">
                <a:solidFill>
                  <a:schemeClr val="bg2">
                    <a:lumMod val="25000"/>
                  </a:schemeClr>
                </a:solidFill>
                <a:latin typeface="Cafe24 Ssurround Bold" pitchFamily="50" charset="-127"/>
                <a:ea typeface="Cafe24 Ssurround Bold" pitchFamily="50" charset="-127"/>
              </a:rPr>
              <a:t>오늘은 퇴근하세요</a:t>
            </a:r>
            <a:r>
              <a:rPr lang="en-US" altLang="ko-KR" sz="2800" spc="-150" dirty="0" smtClean="0">
                <a:solidFill>
                  <a:schemeClr val="bg2">
                    <a:lumMod val="25000"/>
                  </a:schemeClr>
                </a:solidFill>
                <a:latin typeface="Cafe24 Ssurround Bold" pitchFamily="50" charset="-127"/>
                <a:ea typeface="Cafe24 Ssurround Bold" pitchFamily="50" charset="-127"/>
              </a:rPr>
              <a:t>”</a:t>
            </a:r>
            <a:endParaRPr lang="ko-KR" altLang="en-US" sz="2800" spc="-150" dirty="0">
              <a:solidFill>
                <a:schemeClr val="bg2">
                  <a:lumMod val="25000"/>
                </a:schemeClr>
              </a:solidFill>
              <a:latin typeface="Cafe24 Ssurround Bold" pitchFamily="50" charset="-127"/>
              <a:ea typeface="Cafe24 Ssurround Bold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599F8AE2-D9AB-3B57-9A17-C9C4C9F86035}"/>
              </a:ext>
            </a:extLst>
          </p:cNvPr>
          <p:cNvSpPr txBox="1"/>
          <p:nvPr/>
        </p:nvSpPr>
        <p:spPr>
          <a:xfrm>
            <a:off x="1499800" y="1933072"/>
            <a:ext cx="9653274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“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오늘은 퇴근하세요</a:t>
            </a: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”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는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감정기록과 정서회복을 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위한 루틴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기반 감정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케어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앱입니다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.</a:t>
            </a: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endParaRPr lang="en-US" altLang="ko-KR" sz="300" b="1" kern="0" spc="-50" dirty="0">
              <a:ln>
                <a:solidFill>
                  <a:srgbClr val="FFFFFF">
                    <a:alpha val="0"/>
                  </a:srgbClr>
                </a:solidFill>
              </a:ln>
              <a:latin typeface="NanumSquare Neo OTF Bold" pitchFamily="2" charset="-127"/>
              <a:ea typeface="NanumSquare Neo OTF Bold" pitchFamily="2" charset="-127"/>
            </a:endParaRP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하루의 마무리를 돕는 퇴근 알림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,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감정별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 명언 카드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,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감정 리포트를 통해 감정 소진을 예방하고 회복을 유도합니다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.</a:t>
            </a: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endParaRPr lang="en-US" altLang="ko-KR" sz="300" b="1" kern="0" spc="-50" dirty="0" smtClean="0">
              <a:ln>
                <a:solidFill>
                  <a:srgbClr val="FFFFFF">
                    <a:alpha val="0"/>
                  </a:srgbClr>
                </a:solidFill>
              </a:ln>
              <a:latin typeface="NanumSquare Neo OTF Bold" pitchFamily="2" charset="-127"/>
              <a:ea typeface="NanumSquare Neo OTF Bold" pitchFamily="2" charset="-127"/>
            </a:endParaRP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r>
              <a:rPr lang="ko-KR" altLang="en-US" sz="1600" b="1" kern="0" spc="-50" dirty="0" err="1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번아웃된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 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1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인 창업자와 프리랜서를 위한 정서적 퇴근 솔루션으로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,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누구나 부담 없이 사용할 수 있도록 설계되었습니다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3A1388D5-1736-2574-597A-BFB549B5DC10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73177" y="4227718"/>
            <a:ext cx="4850867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감정을 기록하고 돌아보는 습관 형성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일과 삶의 균형 회복을 위한 정서적 퇴근 루틴 제공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감정별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위로와 응원을 주는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콘텐츠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설계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프리랜서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·1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인 창업자의 정서적 고립 완화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누구나 무료로 시작할 수 있는 감정 회복 서비스 구현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433889" y="4205685"/>
            <a:ext cx="5364411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감정 회복의 일상화를 위한 대표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앱으로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성장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감정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케어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콘텐츠의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디지털 플랫폼화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커뮤니티로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연결되는 감정 생태계 구축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B2B 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→ </a:t>
            </a: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B2G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확장 가능한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웰니스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솔루션 모델 정립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“정서적 퇴근”이라는 새로운 문화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트렌드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창출</a:t>
            </a:r>
          </a:p>
        </p:txBody>
      </p:sp>
      <p:pic>
        <p:nvPicPr>
          <p:cNvPr id="33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566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직사각형 106"/>
          <p:cNvSpPr/>
          <p:nvPr/>
        </p:nvSpPr>
        <p:spPr>
          <a:xfrm>
            <a:off x="-18780" y="5338166"/>
            <a:ext cx="12210780" cy="1542726"/>
          </a:xfrm>
          <a:prstGeom prst="rect">
            <a:avLst/>
          </a:prstGeom>
          <a:solidFill>
            <a:srgbClr val="EA62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49945" y="998778"/>
            <a:ext cx="3676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err="1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멘탈케어</a:t>
            </a:r>
            <a:r>
              <a:rPr lang="ko-KR" altLang="en-US" sz="2400" spc="-15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 시장의 폭발적 성장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시장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Market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 1"/>
          <p:cNvSpPr/>
          <p:nvPr/>
        </p:nvSpPr>
        <p:spPr>
          <a:xfrm>
            <a:off x="565190" y="2100223"/>
            <a:ext cx="206509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73.6%</a:t>
            </a:r>
            <a:endParaRPr lang="en-US" sz="4400" dirty="0"/>
          </a:p>
        </p:txBody>
      </p:sp>
      <p:sp>
        <p:nvSpPr>
          <p:cNvPr id="33" name="Text 2"/>
          <p:cNvSpPr/>
          <p:nvPr/>
        </p:nvSpPr>
        <p:spPr>
          <a:xfrm>
            <a:off x="862014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정신건강 문제 경험</a:t>
            </a:r>
            <a:endParaRPr lang="en-US" sz="2000" dirty="0"/>
          </a:p>
        </p:txBody>
      </p:sp>
      <p:sp>
        <p:nvSpPr>
          <p:cNvPr id="34" name="Text 3"/>
          <p:cNvSpPr/>
          <p:nvPr/>
        </p:nvSpPr>
        <p:spPr>
          <a:xfrm>
            <a:off x="565190" y="3432413"/>
            <a:ext cx="206509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한국 국민 중 </a:t>
            </a:r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최근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1년간 한 가지 이상의 정신건강 문제를 겪은 비율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Text 4"/>
          <p:cNvSpPr/>
          <p:nvPr/>
        </p:nvSpPr>
        <p:spPr>
          <a:xfrm>
            <a:off x="3519567" y="2100223"/>
            <a:ext cx="206509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73%</a:t>
            </a:r>
            <a:endParaRPr lang="en-US" sz="4400" dirty="0"/>
          </a:p>
        </p:txBody>
      </p:sp>
      <p:sp>
        <p:nvSpPr>
          <p:cNvPr id="36" name="Text 5"/>
          <p:cNvSpPr/>
          <p:nvPr/>
        </p:nvSpPr>
        <p:spPr>
          <a:xfrm>
            <a:off x="3816391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방치된 상태</a:t>
            </a:r>
            <a:endParaRPr lang="en-US" sz="2000" dirty="0"/>
          </a:p>
        </p:txBody>
      </p:sp>
      <p:sp>
        <p:nvSpPr>
          <p:cNvPr id="37" name="Text 6"/>
          <p:cNvSpPr/>
          <p:nvPr/>
        </p:nvSpPr>
        <p:spPr>
          <a:xfrm>
            <a:off x="3519567" y="3432413"/>
            <a:ext cx="206509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정신건강 문제를 겪은 사람 중 주변에 털어놓거나 전문가 도움을 받지 못한 비율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Text 7"/>
          <p:cNvSpPr/>
          <p:nvPr/>
        </p:nvSpPr>
        <p:spPr>
          <a:xfrm>
            <a:off x="6512044" y="2100223"/>
            <a:ext cx="206509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201억$</a:t>
            </a:r>
            <a:endParaRPr lang="en-US" sz="4400" dirty="0"/>
          </a:p>
        </p:txBody>
      </p:sp>
      <p:sp>
        <p:nvSpPr>
          <p:cNvPr id="39" name="Text 8"/>
          <p:cNvSpPr/>
          <p:nvPr/>
        </p:nvSpPr>
        <p:spPr>
          <a:xfrm>
            <a:off x="6808868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시장 규모</a:t>
            </a:r>
            <a:endParaRPr lang="en-US" sz="2000" dirty="0"/>
          </a:p>
        </p:txBody>
      </p:sp>
      <p:sp>
        <p:nvSpPr>
          <p:cNvPr id="40" name="Text 9"/>
          <p:cNvSpPr/>
          <p:nvPr/>
        </p:nvSpPr>
        <p:spPr>
          <a:xfrm>
            <a:off x="6512044" y="3432413"/>
            <a:ext cx="206509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2024년 전 세계 디지털 멘탈케어 시장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규모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400" dirty="0" smtClean="0">
              <a:solidFill>
                <a:schemeClr val="bg1">
                  <a:lumMod val="50000"/>
                </a:schemeClr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ctr">
              <a:lnSpc>
                <a:spcPts val="2500"/>
              </a:lnSpc>
              <a:buNone/>
            </a:pP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약 27조원)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Text 10"/>
          <p:cNvSpPr/>
          <p:nvPr/>
        </p:nvSpPr>
        <p:spPr>
          <a:xfrm>
            <a:off x="9542621" y="2100223"/>
            <a:ext cx="206517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18.4%</a:t>
            </a:r>
            <a:endParaRPr lang="en-US" sz="4400" dirty="0"/>
          </a:p>
        </p:txBody>
      </p:sp>
      <p:sp>
        <p:nvSpPr>
          <p:cNvPr id="42" name="Text 11"/>
          <p:cNvSpPr/>
          <p:nvPr/>
        </p:nvSpPr>
        <p:spPr>
          <a:xfrm>
            <a:off x="9839564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성장률</a:t>
            </a:r>
            <a:endParaRPr lang="en-US" sz="2000" dirty="0"/>
          </a:p>
        </p:txBody>
      </p:sp>
      <p:sp>
        <p:nvSpPr>
          <p:cNvPr id="43" name="Text 12"/>
          <p:cNvSpPr/>
          <p:nvPr/>
        </p:nvSpPr>
        <p:spPr>
          <a:xfrm>
            <a:off x="9542621" y="3432413"/>
            <a:ext cx="206517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2023년 대비 2024년 디지털 멘탈케어 시장 성장률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Text 13"/>
          <p:cNvSpPr/>
          <p:nvPr/>
        </p:nvSpPr>
        <p:spPr>
          <a:xfrm>
            <a:off x="367365" y="5474450"/>
            <a:ext cx="1171571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코로나19 이후 멘탈 케어 </a:t>
            </a:r>
            <a:r>
              <a:rPr lang="en-US" b="1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수요가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폭발적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증가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정신과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치료에 대한 낙인과 접근성 문제로 병원을 찾지 않는 사람들이 많아, 디지털 멘탈케어(멘탈테크)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기술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각광</a:t>
            </a:r>
            <a:endParaRPr lang="en-US" b="1" dirty="0" smtClean="0">
              <a:solidFill>
                <a:schemeClr val="bg1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2030년 </a:t>
            </a:r>
            <a:r>
              <a:rPr lang="en-US" b="1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시장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규모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558억 달러에 이를 </a:t>
            </a:r>
            <a:r>
              <a:rPr lang="en-US" b="1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것으로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전망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5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686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-13057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2438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시장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Market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 0"/>
          <p:cNvSpPr/>
          <p:nvPr/>
        </p:nvSpPr>
        <p:spPr>
          <a:xfrm>
            <a:off x="302895" y="1091407"/>
            <a:ext cx="3319701" cy="35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spc="-15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타겟 유저군의 정신건강 현황</a:t>
            </a:r>
          </a:p>
        </p:txBody>
      </p:sp>
      <p:pic>
        <p:nvPicPr>
          <p:cNvPr id="5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790" y="3089275"/>
            <a:ext cx="6776879" cy="362557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3" name="Shape 5"/>
          <p:cNvSpPr/>
          <p:nvPr/>
        </p:nvSpPr>
        <p:spPr>
          <a:xfrm>
            <a:off x="7380248" y="3382229"/>
            <a:ext cx="4495800" cy="948690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44" name="Text 6"/>
          <p:cNvSpPr/>
          <p:nvPr/>
        </p:nvSpPr>
        <p:spPr>
          <a:xfrm>
            <a:off x="7502168" y="3504148"/>
            <a:ext cx="1428869" cy="25142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창업자 자살 위험군</a:t>
            </a:r>
            <a:endParaRPr lang="en-US" sz="1600" dirty="0"/>
          </a:p>
        </p:txBody>
      </p:sp>
      <p:sp>
        <p:nvSpPr>
          <p:cNvPr id="45" name="Text 7"/>
          <p:cNvSpPr/>
          <p:nvPr/>
        </p:nvSpPr>
        <p:spPr>
          <a:xfrm>
            <a:off x="7502168" y="3751322"/>
            <a:ext cx="4251960" cy="25745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창업자 5명 중 1명(약 20%)은 자살 위험군으로 분류될 </a:t>
            </a:r>
            <a:r>
              <a:rPr lang="en-US" sz="11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만큼</a:t>
            </a: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100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1400"/>
              </a:lnSpc>
              <a:buNone/>
            </a:pPr>
            <a:r>
              <a:rPr lang="en-US" sz="11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정신건강</a:t>
            </a:r>
            <a:r>
              <a:rPr lang="en-US" sz="110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1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지표</a:t>
            </a:r>
            <a:r>
              <a:rPr lang="en-US" sz="110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취약</a:t>
            </a:r>
            <a:endParaRPr lang="en-US" sz="1100" dirty="0"/>
          </a:p>
        </p:txBody>
      </p:sp>
      <p:sp>
        <p:nvSpPr>
          <p:cNvPr id="46" name="Shape 8"/>
          <p:cNvSpPr/>
          <p:nvPr/>
        </p:nvSpPr>
        <p:spPr>
          <a:xfrm>
            <a:off x="7380248" y="4466291"/>
            <a:ext cx="4495800" cy="948690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47" name="Text 9"/>
          <p:cNvSpPr/>
          <p:nvPr/>
        </p:nvSpPr>
        <p:spPr>
          <a:xfrm>
            <a:off x="7502168" y="4588210"/>
            <a:ext cx="1428869" cy="25142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번아웃 비율</a:t>
            </a:r>
            <a:endParaRPr lang="en-US" sz="1600" dirty="0"/>
          </a:p>
        </p:txBody>
      </p:sp>
      <p:sp>
        <p:nvSpPr>
          <p:cNvPr id="48" name="Text 10"/>
          <p:cNvSpPr/>
          <p:nvPr/>
        </p:nvSpPr>
        <p:spPr>
          <a:xfrm>
            <a:off x="7502168" y="4835384"/>
            <a:ext cx="4251960" cy="25745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60% 이상의 창업자들이 심각한 번아웃을 호소</a:t>
            </a:r>
            <a:endParaRPr lang="en-US" sz="1100" dirty="0"/>
          </a:p>
        </p:txBody>
      </p:sp>
      <p:sp>
        <p:nvSpPr>
          <p:cNvPr id="49" name="Shape 11"/>
          <p:cNvSpPr/>
          <p:nvPr/>
        </p:nvSpPr>
        <p:spPr>
          <a:xfrm>
            <a:off x="7380248" y="5528310"/>
            <a:ext cx="4495800" cy="948690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0" name="Text 12"/>
          <p:cNvSpPr/>
          <p:nvPr/>
        </p:nvSpPr>
        <p:spPr>
          <a:xfrm>
            <a:off x="7502168" y="5650229"/>
            <a:ext cx="1428869" cy="25142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역할 포기 고민</a:t>
            </a:r>
            <a:endParaRPr lang="en-US" sz="1600" dirty="0"/>
          </a:p>
        </p:txBody>
      </p:sp>
      <p:sp>
        <p:nvSpPr>
          <p:cNvPr id="51" name="Text 13"/>
          <p:cNvSpPr/>
          <p:nvPr/>
        </p:nvSpPr>
        <p:spPr>
          <a:xfrm>
            <a:off x="7502168" y="5897403"/>
            <a:ext cx="4251960" cy="25745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약 30%는 극심한 압박감에 한때 자신의 역할을 그만둘 고민을 함</a:t>
            </a:r>
            <a:endParaRPr lang="en-US" sz="1100" dirty="0"/>
          </a:p>
        </p:txBody>
      </p:sp>
      <p:sp>
        <p:nvSpPr>
          <p:cNvPr id="52" name="Text 14"/>
          <p:cNvSpPr/>
          <p:nvPr/>
        </p:nvSpPr>
        <p:spPr>
          <a:xfrm>
            <a:off x="311827" y="1708655"/>
            <a:ext cx="11867116" cy="1535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창업자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, 1인 기업, 프리랜서, 번아웃 직장인은 경계 없는 업무환경에서 쉴 틈 없이 </a:t>
            </a:r>
            <a:r>
              <a:rPr lang="en-US" sz="1600" dirty="0" err="1">
                <a:latin typeface="Cafe24 Ssurround Bold" charset="-127"/>
                <a:ea typeface="Cafe24 Ssurround Bold" charset="-127"/>
              </a:rPr>
              <a:t>일하다보니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정서적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피로도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극심</a:t>
            </a:r>
            <a:endParaRPr lang="en-US" sz="1600" dirty="0" smtClean="0">
              <a:latin typeface="Cafe24 Ssurround Bold" charset="-127"/>
              <a:ea typeface="Cafe24 Ssurround Bold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이들은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높은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정신건강 위험을 겪고 있으며, </a:t>
            </a:r>
            <a:endParaRPr lang="en-US" sz="1600" dirty="0" smtClean="0">
              <a:latin typeface="Cafe24 Ssurround Bold" charset="-127"/>
              <a:ea typeface="Cafe24 Ssurround Bold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정신과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치료 문턱은 높고 주변에 쉽게 털어놓기도 어려워 </a:t>
            </a:r>
            <a:r>
              <a:rPr lang="en-US" sz="16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자기돌봄 도구에 대한 </a:t>
            </a:r>
            <a:r>
              <a:rPr lang="en-US" sz="1600" dirty="0" err="1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수요</a:t>
            </a:r>
            <a:r>
              <a:rPr lang="en-US" sz="1600" dirty="0" err="1">
                <a:latin typeface="Cafe24 Ssurround Bold" charset="-127"/>
                <a:ea typeface="Cafe24 Ssurround Bold" charset="-127"/>
              </a:rPr>
              <a:t>가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높</a:t>
            </a:r>
            <a:r>
              <a:rPr lang="ko-KR" altLang="en-US" sz="1600" dirty="0" smtClean="0">
                <a:latin typeface="Cafe24 Ssurround Bold" charset="-127"/>
                <a:ea typeface="Cafe24 Ssurround Bold" charset="-127"/>
              </a:rPr>
              <a:t>음</a:t>
            </a:r>
            <a:endParaRPr lang="en-US" sz="1600" dirty="0">
              <a:latin typeface="Cafe24 Ssurround Bold" charset="-127"/>
              <a:ea typeface="Cafe24 Ssurround Bold" charset="-127"/>
            </a:endParaRPr>
          </a:p>
        </p:txBody>
      </p:sp>
      <p:sp>
        <p:nvSpPr>
          <p:cNvPr id="39" name="Shape 1"/>
          <p:cNvSpPr/>
          <p:nvPr/>
        </p:nvSpPr>
        <p:spPr>
          <a:xfrm>
            <a:off x="4621252" y="3509626"/>
            <a:ext cx="114300" cy="114300"/>
          </a:xfrm>
          <a:prstGeom prst="roundRect">
            <a:avLst>
              <a:gd name="adj" fmla="val 16000"/>
            </a:avLst>
          </a:prstGeom>
          <a:solidFill>
            <a:srgbClr val="2F211E"/>
          </a:solidFill>
          <a:ln/>
        </p:spPr>
      </p:sp>
      <p:sp>
        <p:nvSpPr>
          <p:cNvPr id="40" name="Text 2"/>
          <p:cNvSpPr/>
          <p:nvPr/>
        </p:nvSpPr>
        <p:spPr>
          <a:xfrm>
            <a:off x="4796512" y="3509626"/>
            <a:ext cx="555546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우울감 비율</a:t>
            </a:r>
            <a:endParaRPr lang="en-US" sz="1200" dirty="0"/>
          </a:p>
        </p:txBody>
      </p:sp>
      <p:sp>
        <p:nvSpPr>
          <p:cNvPr id="41" name="Shape 3"/>
          <p:cNvSpPr/>
          <p:nvPr/>
        </p:nvSpPr>
        <p:spPr>
          <a:xfrm>
            <a:off x="5745758" y="3509626"/>
            <a:ext cx="114300" cy="114300"/>
          </a:xfrm>
          <a:prstGeom prst="roundRect">
            <a:avLst>
              <a:gd name="adj" fmla="val 16000"/>
            </a:avLst>
          </a:prstGeom>
          <a:solidFill>
            <a:srgbClr val="73534A"/>
          </a:solidFill>
          <a:ln/>
        </p:spPr>
      </p:sp>
      <p:sp>
        <p:nvSpPr>
          <p:cNvPr id="42" name="Text 4"/>
          <p:cNvSpPr/>
          <p:nvPr/>
        </p:nvSpPr>
        <p:spPr>
          <a:xfrm>
            <a:off x="5921018" y="3509626"/>
            <a:ext cx="690324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불안 증세 비율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08666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2438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시장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Market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모서리가 둥근 직사각형 32"/>
          <p:cNvSpPr/>
          <p:nvPr/>
        </p:nvSpPr>
        <p:spPr>
          <a:xfrm>
            <a:off x="620275" y="1054100"/>
            <a:ext cx="10927006" cy="5284075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266" y="1683544"/>
            <a:ext cx="768310" cy="1184222"/>
          </a:xfrm>
          <a:prstGeom prst="rect">
            <a:avLst/>
          </a:prstGeom>
        </p:spPr>
      </p:pic>
      <p:sp>
        <p:nvSpPr>
          <p:cNvPr id="24" name="Text 1"/>
          <p:cNvSpPr/>
          <p:nvPr/>
        </p:nvSpPr>
        <p:spPr>
          <a:xfrm>
            <a:off x="2241590" y="1767602"/>
            <a:ext cx="3358219" cy="155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차별화된 콘텐츠</a:t>
            </a:r>
            <a:endParaRPr lang="en-US" sz="1950" dirty="0"/>
          </a:p>
        </p:txBody>
      </p:sp>
      <p:sp>
        <p:nvSpPr>
          <p:cNvPr id="25" name="Text 2"/>
          <p:cNvSpPr/>
          <p:nvPr/>
        </p:nvSpPr>
        <p:spPr>
          <a:xfrm>
            <a:off x="2241590" y="2196822"/>
            <a:ext cx="8616910" cy="476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"성공 명언" 대신 "실패 명언"을 제공하고, 정해진 퇴근 시간에 맞춰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위로한다는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컨셉</a:t>
            </a:r>
            <a:endParaRPr lang="en-US" sz="1550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경쟁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앱에 없는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독자적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가치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실패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경험자들에게 공감과 용기를 주는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새로운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포지셔닝</a:t>
            </a:r>
            <a:endParaRPr lang="en-US" sz="1550" dirty="0"/>
          </a:p>
        </p:txBody>
      </p:sp>
      <p:pic>
        <p:nvPicPr>
          <p:cNvPr id="2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5266" y="2976325"/>
            <a:ext cx="768310" cy="1395650"/>
          </a:xfrm>
          <a:prstGeom prst="rect">
            <a:avLst/>
          </a:prstGeom>
        </p:spPr>
      </p:pic>
      <p:sp>
        <p:nvSpPr>
          <p:cNvPr id="27" name="Text 3"/>
          <p:cNvSpPr/>
          <p:nvPr/>
        </p:nvSpPr>
        <p:spPr>
          <a:xfrm>
            <a:off x="2241590" y="3060383"/>
            <a:ext cx="3358219" cy="155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높은 잠재수요</a:t>
            </a:r>
            <a:endParaRPr lang="en-US" sz="1950" dirty="0"/>
          </a:p>
        </p:txBody>
      </p:sp>
      <p:sp>
        <p:nvSpPr>
          <p:cNvPr id="28" name="Text 4"/>
          <p:cNvSpPr/>
          <p:nvPr/>
        </p:nvSpPr>
        <p:spPr>
          <a:xfrm>
            <a:off x="2241590" y="3489603"/>
            <a:ext cx="861691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창업자·1인 업무자 중 상당수가 정신적 지원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부족을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느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낌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 중 2명 이상이 번아웃 위험군임에도 마땅한 셀프케어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도구가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없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음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낮은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진입장벽으로 하루 한 번 마음정리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루틴을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제공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으로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충성도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높은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사용자층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확보</a:t>
            </a:r>
            <a:endParaRPr lang="en-US" sz="1550" dirty="0"/>
          </a:p>
        </p:txBody>
      </p:sp>
      <p:pic>
        <p:nvPicPr>
          <p:cNvPr id="2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5266" y="4529496"/>
            <a:ext cx="768310" cy="1395650"/>
          </a:xfrm>
          <a:prstGeom prst="rect">
            <a:avLst/>
          </a:prstGeom>
        </p:spPr>
      </p:pic>
      <p:sp>
        <p:nvSpPr>
          <p:cNvPr id="30" name="Text 5"/>
          <p:cNvSpPr/>
          <p:nvPr/>
        </p:nvSpPr>
        <p:spPr>
          <a:xfrm>
            <a:off x="2241590" y="4613553"/>
            <a:ext cx="3358219" cy="155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글로벌 확장 가능성</a:t>
            </a:r>
            <a:endParaRPr lang="en-US" sz="1950" dirty="0"/>
          </a:p>
        </p:txBody>
      </p:sp>
      <p:sp>
        <p:nvSpPr>
          <p:cNvPr id="31" name="Text 6"/>
          <p:cNvSpPr/>
          <p:nvPr/>
        </p:nvSpPr>
        <p:spPr>
          <a:xfrm>
            <a:off x="2241590" y="5042773"/>
            <a:ext cx="861691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세계적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인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"간편한 감정 기록"에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대한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수요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문화권을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넘어 보편적 공감대를 형성할 수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있는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주제</a:t>
            </a:r>
            <a:endParaRPr lang="en-US" sz="1550" dirty="0"/>
          </a:p>
        </p:txBody>
      </p:sp>
      <p:sp>
        <p:nvSpPr>
          <p:cNvPr id="34" name="Text 0"/>
          <p:cNvSpPr/>
          <p:nvPr/>
        </p:nvSpPr>
        <p:spPr>
          <a:xfrm>
            <a:off x="1001395" y="1167607"/>
            <a:ext cx="3319701" cy="35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ko-KR" altLang="en-US" sz="2400" spc="-15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시장 기회 및 차별화 포인트</a:t>
            </a:r>
          </a:p>
        </p:txBody>
      </p:sp>
    </p:spTree>
    <p:extLst>
      <p:ext uri="{BB962C8B-B14F-4D97-AF65-F5344CB8AC3E}">
        <p14:creationId xmlns:p14="http://schemas.microsoft.com/office/powerpoint/2010/main" val="962122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18453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경쟁 서비스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8" name="표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729925"/>
              </p:ext>
            </p:extLst>
          </p:nvPr>
        </p:nvGraphicFramePr>
        <p:xfrm>
          <a:off x="622301" y="2489200"/>
          <a:ext cx="10756900" cy="3532029"/>
        </p:xfrm>
        <a:graphic>
          <a:graphicData uri="http://schemas.openxmlformats.org/drawingml/2006/table">
            <a:tbl>
              <a:tblPr/>
              <a:tblGrid>
                <a:gridCol w="1457152"/>
                <a:gridCol w="3099916"/>
                <a:gridCol w="3099916"/>
                <a:gridCol w="3099916"/>
              </a:tblGrid>
              <a:tr h="39552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항목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 smtClean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오늘은 퇴근하세요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기존 감정일기 </a:t>
                      </a:r>
                      <a:r>
                        <a:rPr lang="ko-KR" altLang="en-US" sz="1600" b="1" kern="0" spc="0" dirty="0" err="1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앱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명언 </a:t>
                      </a:r>
                      <a:r>
                        <a:rPr lang="ko-KR" altLang="en-US" sz="1600" b="1" kern="0" spc="0" dirty="0" err="1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앱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 기록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직관적인 </a:t>
                      </a: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선택식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 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UI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·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상황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·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텍스트 복합 입력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없음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콘텐츠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실패 명언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감정별 캐릭터 반응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회고 리포트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일반적인 회고용 기능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짧은 인용문 반복 제공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알림 구조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퇴근시간 알림 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+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위로 콘텐츠 연계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 기록 알림만 존재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푸시형 자동 알림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대상 타겟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1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인 사업자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창업자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번아웃자 등 실패 경험자 중심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감성 기록을 원하는 일반인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특정 없음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0" name="직사각형 39"/>
          <p:cNvSpPr/>
          <p:nvPr/>
        </p:nvSpPr>
        <p:spPr>
          <a:xfrm>
            <a:off x="596900" y="1109366"/>
            <a:ext cx="10477499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Cafe24 Ssurround Bold" charset="-127"/>
                <a:ea typeface="Cafe24 Ssurround Bold" charset="-127"/>
              </a:rPr>
              <a:t>실패 경험 기반의 맞춤형 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감정 회복 </a:t>
            </a:r>
            <a:r>
              <a:rPr lang="ko-KR" altLang="en-US" sz="2400" dirty="0" err="1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콘텐츠와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 정서적 퇴근 알림</a:t>
            </a:r>
            <a:r>
              <a:rPr lang="ko-KR" altLang="en-US" sz="2400" dirty="0">
                <a:latin typeface="Cafe24 Ssurround Bold" charset="-127"/>
                <a:ea typeface="Cafe24 Ssurround Bold" charset="-127"/>
              </a:rPr>
              <a:t> 기능으로 </a:t>
            </a:r>
            <a:endParaRPr lang="en-US" altLang="ko-KR" sz="2400" dirty="0" smtClean="0">
              <a:latin typeface="Cafe24 Ssurround Bold" charset="-127"/>
              <a:ea typeface="Cafe24 Ssurround Bold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Cafe24 Ssurround Bold" charset="-127"/>
                <a:ea typeface="Cafe24 Ssurround Bold" charset="-127"/>
              </a:rPr>
              <a:t>기존 </a:t>
            </a:r>
            <a:r>
              <a:rPr lang="ko-KR" altLang="en-US" sz="2400" dirty="0" err="1">
                <a:latin typeface="Cafe24 Ssurround Bold" charset="-127"/>
                <a:ea typeface="Cafe24 Ssurround Bold" charset="-127"/>
              </a:rPr>
              <a:t>감정일기앱</a:t>
            </a:r>
            <a:r>
              <a:rPr lang="en-US" altLang="ko-KR" sz="2400" dirty="0">
                <a:latin typeface="Cafe24 Ssurround Bold" charset="-127"/>
                <a:ea typeface="Cafe24 Ssurround Bold" charset="-127"/>
              </a:rPr>
              <a:t>·</a:t>
            </a:r>
            <a:r>
              <a:rPr lang="ko-KR" altLang="en-US" sz="2400" dirty="0" err="1">
                <a:latin typeface="Cafe24 Ssurround Bold" charset="-127"/>
                <a:ea typeface="Cafe24 Ssurround Bold" charset="-127"/>
              </a:rPr>
              <a:t>명언앱</a:t>
            </a:r>
            <a:r>
              <a:rPr lang="ko-KR" altLang="en-US" sz="2400" dirty="0">
                <a:latin typeface="Cafe24 Ssurround Bold" charset="-127"/>
                <a:ea typeface="Cafe24 Ssurround Bold" charset="-127"/>
              </a:rPr>
              <a:t> 대비 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사용자 </a:t>
            </a:r>
            <a:r>
              <a:rPr lang="ko-KR" altLang="en-US" sz="2400" dirty="0" err="1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몰입도와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 </a:t>
            </a:r>
            <a:r>
              <a:rPr lang="ko-KR" altLang="en-US" sz="2400" dirty="0" err="1" smtClean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공감력</a:t>
            </a:r>
            <a:r>
              <a:rPr lang="ko-KR" altLang="en-US" sz="2400" dirty="0" smtClean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 차별화</a:t>
            </a:r>
            <a:endParaRPr lang="ko-KR" altLang="en-US" sz="2400" dirty="0">
              <a:solidFill>
                <a:srgbClr val="E84E68"/>
              </a:solidFill>
              <a:latin typeface="Cafe24 Ssurround Bold" charset="-127"/>
              <a:ea typeface="Cafe24 Ssurround 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5253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hape 1"/>
          <p:cNvSpPr/>
          <p:nvPr/>
        </p:nvSpPr>
        <p:spPr>
          <a:xfrm>
            <a:off x="284797" y="1323042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16" name="Shape 2"/>
          <p:cNvSpPr/>
          <p:nvPr/>
        </p:nvSpPr>
        <p:spPr>
          <a:xfrm>
            <a:off x="284797" y="1300182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18" name="Shape 3"/>
          <p:cNvSpPr/>
          <p:nvPr/>
        </p:nvSpPr>
        <p:spPr>
          <a:xfrm>
            <a:off x="3198256" y="102538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19" name="Text 4"/>
          <p:cNvSpPr/>
          <p:nvPr/>
        </p:nvSpPr>
        <p:spPr>
          <a:xfrm>
            <a:off x="3427650" y="1161514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1850" dirty="0"/>
          </a:p>
        </p:txBody>
      </p:sp>
      <p:sp>
        <p:nvSpPr>
          <p:cNvPr id="20" name="Text 5"/>
          <p:cNvSpPr/>
          <p:nvPr/>
        </p:nvSpPr>
        <p:spPr>
          <a:xfrm>
            <a:off x="506015" y="18191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하루콩 (DailyBean)</a:t>
            </a:r>
            <a:endParaRPr lang="en-US" sz="1950" dirty="0"/>
          </a:p>
        </p:txBody>
      </p:sp>
      <p:sp>
        <p:nvSpPr>
          <p:cNvPr id="21" name="Text 6"/>
          <p:cNvSpPr/>
          <p:nvPr/>
        </p:nvSpPr>
        <p:spPr>
          <a:xfrm>
            <a:off x="506015" y="224839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16가지 이모티콘으로 감정 기록, 한 줄 메모와 사진 추가 가능</a:t>
            </a:r>
            <a:endParaRPr lang="en-US" sz="1550" dirty="0"/>
          </a:p>
        </p:txBody>
      </p:sp>
      <p:sp>
        <p:nvSpPr>
          <p:cNvPr id="22" name="Text 7"/>
          <p:cNvSpPr/>
          <p:nvPr/>
        </p:nvSpPr>
        <p:spPr>
          <a:xfrm>
            <a:off x="506015" y="263534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2021년 출시 후 2년 반 만에 176개국 누적 675만 다운로드 돌파</a:t>
            </a:r>
            <a:endParaRPr lang="en-US" sz="1550" dirty="0"/>
          </a:p>
        </p:txBody>
      </p:sp>
      <p:sp>
        <p:nvSpPr>
          <p:cNvPr id="23" name="Text 8"/>
          <p:cNvSpPr/>
          <p:nvPr/>
        </p:nvSpPr>
        <p:spPr>
          <a:xfrm>
            <a:off x="506015" y="302230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2025년 초 기준 누적 다운로드 950만 건 이상</a:t>
            </a:r>
            <a:endParaRPr lang="en-US" sz="1550" dirty="0"/>
          </a:p>
        </p:txBody>
      </p:sp>
      <p:sp>
        <p:nvSpPr>
          <p:cNvPr id="25" name="Text 9"/>
          <p:cNvSpPr/>
          <p:nvPr/>
        </p:nvSpPr>
        <p:spPr>
          <a:xfrm>
            <a:off x="506015" y="340925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해외 이용자 비중 90%에 달하는 글로벌 성공 사례</a:t>
            </a:r>
            <a:endParaRPr lang="en-US" sz="1550" dirty="0"/>
          </a:p>
        </p:txBody>
      </p:sp>
      <p:sp>
        <p:nvSpPr>
          <p:cNvPr id="26" name="Text 10"/>
          <p:cNvSpPr/>
          <p:nvPr/>
        </p:nvSpPr>
        <p:spPr>
          <a:xfrm>
            <a:off x="506015" y="379620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구글플레이 올해의 앱 2년 연속 선정</a:t>
            </a:r>
            <a:endParaRPr lang="en-US" sz="1550" dirty="0"/>
          </a:p>
        </p:txBody>
      </p:sp>
      <p:sp>
        <p:nvSpPr>
          <p:cNvPr id="27" name="Shape 11"/>
          <p:cNvSpPr/>
          <p:nvPr/>
        </p:nvSpPr>
        <p:spPr>
          <a:xfrm>
            <a:off x="5547479" y="3658215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28" name="Shape 12"/>
          <p:cNvSpPr/>
          <p:nvPr/>
        </p:nvSpPr>
        <p:spPr>
          <a:xfrm>
            <a:off x="5547479" y="3635355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29" name="Shape 13"/>
          <p:cNvSpPr/>
          <p:nvPr/>
        </p:nvSpPr>
        <p:spPr>
          <a:xfrm>
            <a:off x="8460938" y="3360559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30" name="Text 14"/>
          <p:cNvSpPr/>
          <p:nvPr/>
        </p:nvSpPr>
        <p:spPr>
          <a:xfrm>
            <a:off x="8664932" y="3496687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1850" dirty="0"/>
          </a:p>
        </p:txBody>
      </p:sp>
      <p:sp>
        <p:nvSpPr>
          <p:cNvPr id="31" name="Text 15"/>
          <p:cNvSpPr/>
          <p:nvPr/>
        </p:nvSpPr>
        <p:spPr>
          <a:xfrm>
            <a:off x="5768697" y="415434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무디 (Moody/Moodee)</a:t>
            </a:r>
            <a:endParaRPr lang="en-US" sz="1950" dirty="0"/>
          </a:p>
        </p:txBody>
      </p:sp>
      <p:sp>
        <p:nvSpPr>
          <p:cNvPr id="32" name="Text 16"/>
          <p:cNvSpPr/>
          <p:nvPr/>
        </p:nvSpPr>
        <p:spPr>
          <a:xfrm>
            <a:off x="5768697" y="458356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하루콩 개발사가 2023년 출시한 심리가이드 앱</a:t>
            </a:r>
            <a:endParaRPr lang="en-US" sz="1550" dirty="0"/>
          </a:p>
        </p:txBody>
      </p:sp>
      <p:sp>
        <p:nvSpPr>
          <p:cNvPr id="33" name="Text 17"/>
          <p:cNvSpPr/>
          <p:nvPr/>
        </p:nvSpPr>
        <p:spPr>
          <a:xfrm>
            <a:off x="5768697" y="497052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 감정 기록 기반 맞춤형 심리치료 콘텐츠 제공</a:t>
            </a:r>
            <a:endParaRPr lang="en-US" sz="1550" dirty="0"/>
          </a:p>
        </p:txBody>
      </p:sp>
      <p:sp>
        <p:nvSpPr>
          <p:cNvPr id="34" name="Text 18"/>
          <p:cNvSpPr/>
          <p:nvPr/>
        </p:nvSpPr>
        <p:spPr>
          <a:xfrm>
            <a:off x="5768697" y="535747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출시 4개월 만에 15만 다운로드 기록</a:t>
            </a:r>
            <a:endParaRPr lang="en-US" sz="1550" dirty="0"/>
          </a:p>
        </p:txBody>
      </p:sp>
      <p:sp>
        <p:nvSpPr>
          <p:cNvPr id="35" name="Text 19"/>
          <p:cNvSpPr/>
          <p:nvPr/>
        </p:nvSpPr>
        <p:spPr>
          <a:xfrm>
            <a:off x="5768697" y="574442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인터랙티브 스토리 형식으로 감정 상태에 따라 콘텐츠 전개</a:t>
            </a:r>
            <a:endParaRPr lang="en-US" sz="1550" dirty="0"/>
          </a:p>
        </p:txBody>
      </p:sp>
      <p:sp>
        <p:nvSpPr>
          <p:cNvPr id="36" name="Text 20"/>
          <p:cNvSpPr/>
          <p:nvPr/>
        </p:nvSpPr>
        <p:spPr>
          <a:xfrm>
            <a:off x="5768697" y="6131381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해외 사용자 비중 80%, 심층 개입형 서비스</a:t>
            </a:r>
            <a:endParaRPr lang="en-US" sz="155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530" y="1386661"/>
            <a:ext cx="3428528" cy="1912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51" y="4600337"/>
            <a:ext cx="4107528" cy="1960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1800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Shape 1"/>
          <p:cNvSpPr/>
          <p:nvPr/>
        </p:nvSpPr>
        <p:spPr>
          <a:xfrm>
            <a:off x="267098" y="1328122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38" name="Shape 2"/>
          <p:cNvSpPr/>
          <p:nvPr/>
        </p:nvSpPr>
        <p:spPr>
          <a:xfrm>
            <a:off x="267098" y="1305262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39" name="Shape 3"/>
          <p:cNvSpPr/>
          <p:nvPr/>
        </p:nvSpPr>
        <p:spPr>
          <a:xfrm>
            <a:off x="3180557" y="103046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40" name="Text 4"/>
          <p:cNvSpPr/>
          <p:nvPr/>
        </p:nvSpPr>
        <p:spPr>
          <a:xfrm>
            <a:off x="3397251" y="1153894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1850" dirty="0"/>
          </a:p>
        </p:txBody>
      </p:sp>
      <p:sp>
        <p:nvSpPr>
          <p:cNvPr id="41" name="Text 5"/>
          <p:cNvSpPr/>
          <p:nvPr/>
        </p:nvSpPr>
        <p:spPr>
          <a:xfrm>
            <a:off x="488316" y="18242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라일리 하루</a:t>
            </a:r>
            <a:endParaRPr lang="en-US" sz="1950" dirty="0"/>
          </a:p>
        </p:txBody>
      </p:sp>
      <p:sp>
        <p:nvSpPr>
          <p:cNvPr id="42" name="Text 6"/>
          <p:cNvSpPr/>
          <p:nvPr/>
        </p:nvSpPr>
        <p:spPr>
          <a:xfrm>
            <a:off x="488316" y="225347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스타트업 오티움(Otium)에서 개발한 AI 기반 감정일기 앱</a:t>
            </a:r>
            <a:endParaRPr lang="en-US" sz="1550" dirty="0"/>
          </a:p>
        </p:txBody>
      </p:sp>
      <p:sp>
        <p:nvSpPr>
          <p:cNvPr id="43" name="Text 7"/>
          <p:cNvSpPr/>
          <p:nvPr/>
        </p:nvSpPr>
        <p:spPr>
          <a:xfrm>
            <a:off x="488316" y="264042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독자 개발한 소형 LLM과 감정분석 알고리즘 활용</a:t>
            </a:r>
            <a:endParaRPr lang="en-US" sz="1550" dirty="0"/>
          </a:p>
        </p:txBody>
      </p:sp>
      <p:sp>
        <p:nvSpPr>
          <p:cNvPr id="44" name="Text 8"/>
          <p:cNvSpPr/>
          <p:nvPr/>
        </p:nvSpPr>
        <p:spPr>
          <a:xfrm>
            <a:off x="488316" y="302738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텍스트, 사진, 음성 등 다양한 방식의 감정 표현 지원</a:t>
            </a:r>
            <a:endParaRPr lang="en-US" sz="1550" dirty="0"/>
          </a:p>
        </p:txBody>
      </p:sp>
      <p:sp>
        <p:nvSpPr>
          <p:cNvPr id="45" name="Text 9"/>
          <p:cNvSpPr/>
          <p:nvPr/>
        </p:nvSpPr>
        <p:spPr>
          <a:xfrm>
            <a:off x="488316" y="341433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맞춤 인사이트와 조언 제공으로 자기이해 촉진</a:t>
            </a:r>
            <a:endParaRPr lang="en-US" sz="1550" dirty="0"/>
          </a:p>
        </p:txBody>
      </p:sp>
      <p:sp>
        <p:nvSpPr>
          <p:cNvPr id="46" name="Text 10"/>
          <p:cNvSpPr/>
          <p:nvPr/>
        </p:nvSpPr>
        <p:spPr>
          <a:xfrm>
            <a:off x="488316" y="380128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2023년 말 정식 출시, 애플 앱스토어에서 서비스 중</a:t>
            </a:r>
            <a:endParaRPr lang="en-US" sz="1550" dirty="0"/>
          </a:p>
        </p:txBody>
      </p:sp>
      <p:sp>
        <p:nvSpPr>
          <p:cNvPr id="47" name="Shape 11"/>
          <p:cNvSpPr/>
          <p:nvPr/>
        </p:nvSpPr>
        <p:spPr>
          <a:xfrm>
            <a:off x="5363687" y="3637200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48" name="Shape 12"/>
          <p:cNvSpPr/>
          <p:nvPr/>
        </p:nvSpPr>
        <p:spPr>
          <a:xfrm>
            <a:off x="5363687" y="3614340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49" name="Shape 13"/>
          <p:cNvSpPr/>
          <p:nvPr/>
        </p:nvSpPr>
        <p:spPr>
          <a:xfrm>
            <a:off x="8277146" y="333954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50" name="Text 14"/>
          <p:cNvSpPr/>
          <p:nvPr/>
        </p:nvSpPr>
        <p:spPr>
          <a:xfrm>
            <a:off x="8493840" y="3462972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</a:t>
            </a:r>
            <a:endParaRPr lang="en-US" sz="1850" dirty="0"/>
          </a:p>
        </p:txBody>
      </p:sp>
      <p:sp>
        <p:nvSpPr>
          <p:cNvPr id="51" name="Text 15"/>
          <p:cNvSpPr/>
          <p:nvPr/>
        </p:nvSpPr>
        <p:spPr>
          <a:xfrm>
            <a:off x="5584905" y="413333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사이다 (SAIDA)</a:t>
            </a:r>
            <a:endParaRPr lang="en-US" sz="1950" dirty="0"/>
          </a:p>
        </p:txBody>
      </p:sp>
      <p:sp>
        <p:nvSpPr>
          <p:cNvPr id="52" name="Text 16"/>
          <p:cNvSpPr/>
          <p:nvPr/>
        </p:nvSpPr>
        <p:spPr>
          <a:xfrm>
            <a:off x="5584905" y="4562554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문서 AI기업 사이냅소프트가 2025년 4월 출시</a:t>
            </a:r>
            <a:endParaRPr lang="en-US" sz="1550" dirty="0"/>
          </a:p>
        </p:txBody>
      </p:sp>
      <p:sp>
        <p:nvSpPr>
          <p:cNvPr id="53" name="Text 17"/>
          <p:cNvSpPr/>
          <p:nvPr/>
        </p:nvSpPr>
        <p:spPr>
          <a:xfrm>
            <a:off x="5584905" y="494950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감정 기록 + AI 대화형 위로 기능 결합</a:t>
            </a:r>
            <a:endParaRPr lang="en-US" sz="1550" dirty="0"/>
          </a:p>
        </p:txBody>
      </p:sp>
      <p:sp>
        <p:nvSpPr>
          <p:cNvPr id="54" name="Text 18"/>
          <p:cNvSpPr/>
          <p:nvPr/>
        </p:nvSpPr>
        <p:spPr>
          <a:xfrm>
            <a:off x="5584905" y="5336460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이모지로 감정 표현 시 AI가 자동으로 일기 작성</a:t>
            </a:r>
            <a:endParaRPr lang="en-US" sz="1550" dirty="0"/>
          </a:p>
        </p:txBody>
      </p:sp>
      <p:sp>
        <p:nvSpPr>
          <p:cNvPr id="55" name="Text 19"/>
          <p:cNvSpPr/>
          <p:nvPr/>
        </p:nvSpPr>
        <p:spPr>
          <a:xfrm>
            <a:off x="5584905" y="5723413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 일기에 따뜻한 답장을 보내는 공감형 챗봇</a:t>
            </a:r>
            <a:endParaRPr lang="en-US" sz="1550" dirty="0"/>
          </a:p>
        </p:txBody>
      </p:sp>
      <p:sp>
        <p:nvSpPr>
          <p:cNvPr id="56" name="Text 20"/>
          <p:cNvSpPr/>
          <p:nvPr/>
        </p:nvSpPr>
        <p:spPr>
          <a:xfrm>
            <a:off x="5584905" y="611036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일기 내용을 12시간 후 AI가 그림으로 생성하는 기능</a:t>
            </a:r>
            <a:endParaRPr lang="en-US" sz="15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232" y="1103688"/>
            <a:ext cx="3144078" cy="2233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4471352"/>
            <a:ext cx="2227854" cy="2065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3892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24317</TotalTime>
  <Words>1289</Words>
  <Application>Microsoft Office PowerPoint</Application>
  <PresentationFormat>사용자 지정</PresentationFormat>
  <Paragraphs>229</Paragraphs>
  <Slides>16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31" baseType="lpstr">
      <vt:lpstr>굴림</vt:lpstr>
      <vt:lpstr>Arial</vt:lpstr>
      <vt:lpstr>NanumSquare Neo OTF ExtraBold</vt:lpstr>
      <vt:lpstr>카페24 써라운드</vt:lpstr>
      <vt:lpstr>Cafe24 Ssurround OTF Bold</vt:lpstr>
      <vt:lpstr>Open Sans</vt:lpstr>
      <vt:lpstr>Wingdings</vt:lpstr>
      <vt:lpstr>Cafe24 Ssurround Bold</vt:lpstr>
      <vt:lpstr>Calibri</vt:lpstr>
      <vt:lpstr>NanumSquare Neo OTF Bold</vt:lpstr>
      <vt:lpstr>나눔스퀘어 네오 Bold</vt:lpstr>
      <vt:lpstr>Crimson Pro Bold</vt:lpstr>
      <vt:lpstr>NanumSquare Neo OTF Regular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강신형</cp:lastModifiedBy>
  <cp:revision>409</cp:revision>
  <cp:lastPrinted>2024-11-13T09:54:05Z</cp:lastPrinted>
  <dcterms:created xsi:type="dcterms:W3CDTF">2024-10-16T00:22:38Z</dcterms:created>
  <dcterms:modified xsi:type="dcterms:W3CDTF">2025-07-25T02:14:54Z</dcterms:modified>
</cp:coreProperties>
</file>

<file path=docProps/thumbnail.jpeg>
</file>